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Bree Serif"/>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BreeSerif-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5c35b6484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c35b6484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b959ef67d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b959ef67d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b959ef67d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b959ef67d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b92f487e0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b92f487e0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b959ef67d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b959ef67d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b959ef67d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b959ef67d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b959ef67d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b959ef67d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b959ef67d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b959ef67d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b959ef67d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b959ef67d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b959ef67d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b959ef67d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c35b6484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c35b6484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b959ef67d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b959ef67d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b959ef67d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b959ef67d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b959ef67d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b959ef67d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b959ef67d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b959ef67d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b959ef67d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b959ef67d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b959ef67d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b959ef67d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c35b648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c35b648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c35b6484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c35b6484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 sec</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c35b6484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c35b6484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min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b92f487e0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b92f487e0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b92f487e0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b92f487e0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b959ef67d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b959ef67d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b959ef67d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b959ef67d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c35b6484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c35b6484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c35b6484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c35b6484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c35b6484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c35b6484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c35b6484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c35b6484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c35b6484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c35b6484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c35b6484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c35b6484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c35b6484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c35b6484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www.kyozou.com/8-jokes-online-seller-will-love/" TargetMode="External"/><Relationship Id="rId4" Type="http://schemas.openxmlformats.org/officeDocument/2006/relationships/hyperlink" Target="https://aws.amazon.com/cn/blogs/aws/three-new-aws-reference-architectures-for-e-commerce/" TargetMode="External"/><Relationship Id="rId5" Type="http://schemas.openxmlformats.org/officeDocument/2006/relationships/hyperlink" Target="https://www.bestbuy.com/site/hp-pavilion-x360-2-in-1-11-6-touch-screen-laptop-intel-pentium-4gb-memory-500gb-hard-drive-hp-finish-in-natural-silver/6237353.p?skuId=623735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www.youtube.com/watch?v=PPl77FhLZ4I" TargetMode="External"/><Relationship Id="rId4" Type="http://schemas.openxmlformats.org/officeDocument/2006/relationships/image" Target="../media/image5.jpg"/><Relationship Id="rId5"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a:t>
            </a:r>
            <a:r>
              <a:rPr lang="en">
                <a:latin typeface="Bree Serif"/>
                <a:ea typeface="Bree Serif"/>
                <a:cs typeface="Bree Serif"/>
                <a:sym typeface="Bree Serif"/>
              </a:rPr>
              <a:t>		 E-commerce Journey</a:t>
            </a:r>
            <a:endParaRPr>
              <a:latin typeface="Bree Serif"/>
              <a:ea typeface="Bree Serif"/>
              <a:cs typeface="Bree Serif"/>
              <a:sym typeface="Bree Serif"/>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2743200" rtl="0" algn="l">
              <a:spcBef>
                <a:spcPts val="0"/>
              </a:spcBef>
              <a:spcAft>
                <a:spcPts val="0"/>
              </a:spcAft>
              <a:buNone/>
            </a:pPr>
            <a:r>
              <a:rPr lang="en"/>
              <a:t>Andy  &amp;&amp; Theodore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2584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Implemented Function For Order Manager DataBase</a:t>
            </a:r>
            <a:endParaRPr/>
          </a:p>
          <a:p>
            <a:pPr indent="0" lvl="0" marL="0" rtl="0" algn="l">
              <a:spcBef>
                <a:spcPts val="0"/>
              </a:spcBef>
              <a:spcAft>
                <a:spcPts val="0"/>
              </a:spcAft>
              <a:buNone/>
            </a:pPr>
            <a:r>
              <a:t/>
            </a:r>
            <a:endParaRPr/>
          </a:p>
          <a:p>
            <a:pPr indent="-406400" lvl="0" marL="457200" rtl="0" algn="l">
              <a:spcBef>
                <a:spcPts val="0"/>
              </a:spcBef>
              <a:spcAft>
                <a:spcPts val="0"/>
              </a:spcAft>
              <a:buSzPts val="2800"/>
              <a:buAutoNum type="arabicPeriod"/>
            </a:pPr>
            <a:r>
              <a:rPr lang="en"/>
              <a:t>Auto Order Date</a:t>
            </a:r>
            <a:endParaRPr/>
          </a:p>
          <a:p>
            <a:pPr indent="-406400" lvl="0" marL="457200" rtl="0" algn="l">
              <a:spcBef>
                <a:spcPts val="0"/>
              </a:spcBef>
              <a:spcAft>
                <a:spcPts val="0"/>
              </a:spcAft>
              <a:buSzPts val="2800"/>
              <a:buAutoNum type="arabicPeriod"/>
            </a:pPr>
            <a:r>
              <a:rPr lang="en"/>
              <a:t>Auto Ship Date</a:t>
            </a:r>
            <a:endParaRPr/>
          </a:p>
          <a:p>
            <a:pPr indent="-406400" lvl="0" marL="457200" rtl="0" algn="l">
              <a:spcBef>
                <a:spcPts val="0"/>
              </a:spcBef>
              <a:spcAft>
                <a:spcPts val="0"/>
              </a:spcAft>
              <a:buSzPts val="2800"/>
              <a:buAutoNum type="arabicPeriod"/>
            </a:pPr>
            <a:r>
              <a:rPr lang="en"/>
              <a:t>Support Replenish of Inventory</a:t>
            </a:r>
            <a:endParaRPr/>
          </a:p>
          <a:p>
            <a:pPr indent="-406400" lvl="0" marL="457200" rtl="0" algn="l">
              <a:spcBef>
                <a:spcPts val="0"/>
              </a:spcBef>
              <a:spcAft>
                <a:spcPts val="0"/>
              </a:spcAft>
              <a:buSzPts val="2800"/>
              <a:buAutoNum type="arabicPeriod"/>
            </a:pPr>
            <a:r>
              <a:rPr lang="en"/>
              <a:t>Support BackOrder </a:t>
            </a:r>
            <a:endParaRPr/>
          </a:p>
          <a:p>
            <a:pPr indent="-406400" lvl="0" marL="457200" rtl="0" algn="l">
              <a:spcBef>
                <a:spcPts val="0"/>
              </a:spcBef>
              <a:spcAft>
                <a:spcPts val="0"/>
              </a:spcAft>
              <a:buSzPts val="2800"/>
              <a:buAutoNum type="arabicPeriod"/>
            </a:pPr>
            <a:r>
              <a:rPr lang="en"/>
              <a:t>Multiple Triggers to achieve maximum automation</a:t>
            </a:r>
            <a:endParaRPr/>
          </a:p>
        </p:txBody>
      </p:sp>
      <p:pic>
        <p:nvPicPr>
          <p:cNvPr id="111" name="Google Shape;111;p22"/>
          <p:cNvPicPr preferRelativeResize="0"/>
          <p:nvPr/>
        </p:nvPicPr>
        <p:blipFill>
          <a:blip r:embed="rId3">
            <a:alphaModFix/>
          </a:blip>
          <a:stretch>
            <a:fillRect/>
          </a:stretch>
        </p:blipFill>
        <p:spPr>
          <a:xfrm>
            <a:off x="152400" y="3378700"/>
            <a:ext cx="8839201" cy="15577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Key Design Choice</a:t>
            </a:r>
            <a:endParaRPr sz="2300"/>
          </a:p>
          <a:p>
            <a:pPr indent="0" lvl="0" marL="0" rtl="0" algn="l">
              <a:spcBef>
                <a:spcPts val="0"/>
              </a:spcBef>
              <a:spcAft>
                <a:spcPts val="0"/>
              </a:spcAft>
              <a:buNone/>
            </a:pPr>
            <a:r>
              <a:t/>
            </a:r>
            <a:endParaRPr sz="2300"/>
          </a:p>
          <a:p>
            <a:pPr indent="-374650" lvl="0" marL="457200" rtl="0" algn="l">
              <a:spcBef>
                <a:spcPts val="0"/>
              </a:spcBef>
              <a:spcAft>
                <a:spcPts val="0"/>
              </a:spcAft>
              <a:buSzPts val="2300"/>
              <a:buAutoNum type="arabicPeriod"/>
            </a:pPr>
            <a:r>
              <a:rPr lang="en" sz="2300"/>
              <a:t>Primary Key in Product: SKU only ( not combined with UnitPrice or no Primary Key) </a:t>
            </a:r>
            <a:endParaRPr sz="2300"/>
          </a:p>
          <a:p>
            <a:pPr indent="0" lvl="0" marL="0" rtl="0" algn="l">
              <a:spcBef>
                <a:spcPts val="0"/>
              </a:spcBef>
              <a:spcAft>
                <a:spcPts val="0"/>
              </a:spcAft>
              <a:buNone/>
            </a:pPr>
            <a:r>
              <a:t/>
            </a:r>
            <a:endParaRPr sz="2300"/>
          </a:p>
          <a:p>
            <a:pPr indent="-374650" lvl="0" marL="457200" rtl="0" algn="l">
              <a:spcBef>
                <a:spcPts val="0"/>
              </a:spcBef>
              <a:spcAft>
                <a:spcPts val="0"/>
              </a:spcAft>
              <a:buSzPts val="2300"/>
              <a:buAutoNum type="arabicPeriod"/>
            </a:pPr>
            <a:r>
              <a:rPr lang="en" sz="2300"/>
              <a:t>Orders has a field “</a:t>
            </a:r>
            <a:r>
              <a:rPr lang="en" sz="2300">
                <a:solidFill>
                  <a:srgbClr val="FF0000"/>
                </a:solidFill>
              </a:rPr>
              <a:t>Record Amounts</a:t>
            </a:r>
            <a:r>
              <a:rPr lang="en" sz="2300"/>
              <a:t>” (</a:t>
            </a:r>
            <a:r>
              <a:rPr lang="en" sz="2300"/>
              <a:t>Order 1 : 2 Records)</a:t>
            </a:r>
            <a:endParaRPr sz="2300"/>
          </a:p>
          <a:p>
            <a:pPr indent="0" lvl="0" marL="457200" rtl="0" algn="l">
              <a:spcBef>
                <a:spcPts val="0"/>
              </a:spcBef>
              <a:spcAft>
                <a:spcPts val="0"/>
              </a:spcAft>
              <a:buNone/>
            </a:pPr>
            <a:r>
              <a:t/>
            </a:r>
            <a:endParaRPr sz="2300"/>
          </a:p>
          <a:p>
            <a:pPr indent="0" lvl="0" marL="0" rtl="0" algn="l">
              <a:spcBef>
                <a:spcPts val="0"/>
              </a:spcBef>
              <a:spcAft>
                <a:spcPts val="0"/>
              </a:spcAft>
              <a:buNone/>
            </a:pPr>
            <a:r>
              <a:rPr lang="en" sz="2300"/>
              <a:t>3.   OrderRecord has a field </a:t>
            </a:r>
            <a:r>
              <a:rPr lang="en" sz="2300">
                <a:solidFill>
                  <a:srgbClr val="FF0000"/>
                </a:solidFill>
              </a:rPr>
              <a:t>Record_Status</a:t>
            </a:r>
            <a:endParaRPr sz="2300">
              <a:solidFill>
                <a:srgbClr val="FF0000"/>
              </a:solidFill>
            </a:endParaRPr>
          </a:p>
          <a:p>
            <a:pPr indent="0" lvl="0" marL="0" rtl="0" algn="l">
              <a:spcBef>
                <a:spcPts val="0"/>
              </a:spcBef>
              <a:spcAft>
                <a:spcPts val="0"/>
              </a:spcAft>
              <a:buNone/>
            </a:pPr>
            <a:r>
              <a:rPr lang="en" sz="1800"/>
              <a:t>      	False: not enough stock </a:t>
            </a:r>
            <a:endParaRPr sz="1800"/>
          </a:p>
          <a:p>
            <a:pPr indent="0" lvl="0" marL="0" rtl="0" algn="l">
              <a:spcBef>
                <a:spcPts val="0"/>
              </a:spcBef>
              <a:spcAft>
                <a:spcPts val="0"/>
              </a:spcAft>
              <a:buNone/>
            </a:pPr>
            <a:r>
              <a:rPr lang="en" sz="1800"/>
              <a:t>      	True:   enough stock, but </a:t>
            </a:r>
            <a:r>
              <a:rPr lang="en" sz="1800">
                <a:solidFill>
                  <a:srgbClr val="FF0000"/>
                </a:solidFill>
              </a:rPr>
              <a:t>not Shipped </a:t>
            </a:r>
            <a:r>
              <a:rPr lang="en" sz="1800"/>
              <a:t>unless every Record</a:t>
            </a:r>
            <a:endParaRPr sz="1800"/>
          </a:p>
          <a:p>
            <a:pPr indent="0" lvl="0" marL="0" rtl="0" algn="l">
              <a:spcBef>
                <a:spcPts val="0"/>
              </a:spcBef>
              <a:spcAft>
                <a:spcPts val="0"/>
              </a:spcAft>
              <a:buNone/>
            </a:pPr>
            <a:r>
              <a:rPr lang="en" sz="1800"/>
              <a:t>	Under the same Order_ID has status true</a:t>
            </a:r>
            <a:endParaRPr sz="1800"/>
          </a:p>
          <a:p>
            <a:pPr indent="0" lvl="0" marL="457200" rtl="0" algn="l">
              <a:spcBef>
                <a:spcPts val="0"/>
              </a:spcBef>
              <a:spcAft>
                <a:spcPts val="0"/>
              </a:spcAft>
              <a:buNone/>
            </a:pPr>
            <a:r>
              <a:t/>
            </a:r>
            <a:endParaRPr sz="2300"/>
          </a:p>
          <a:p>
            <a:pPr indent="0" lvl="0" marL="0" rtl="0" algn="l">
              <a:spcBef>
                <a:spcPts val="0"/>
              </a:spcBef>
              <a:spcAft>
                <a:spcPts val="0"/>
              </a:spcAft>
              <a:buNone/>
            </a:pPr>
            <a:r>
              <a:rPr lang="en" sz="2300"/>
              <a:t>4.  </a:t>
            </a:r>
            <a:r>
              <a:rPr lang="en" sz="2200"/>
              <a:t>If Available Units = 0 for SKU in Inventory</a:t>
            </a:r>
            <a:r>
              <a:rPr lang="en" sz="2300"/>
              <a:t> </a:t>
            </a:r>
            <a:r>
              <a:rPr lang="en" sz="2300"/>
              <a:t> </a:t>
            </a:r>
            <a:r>
              <a:rPr lang="en" sz="2200"/>
              <a:t>Do not delete this</a:t>
            </a:r>
            <a:endParaRPr sz="2200"/>
          </a:p>
          <a:p>
            <a:pPr indent="0" lvl="0" marL="0" rtl="0" algn="l">
              <a:spcBef>
                <a:spcPts val="0"/>
              </a:spcBef>
              <a:spcAft>
                <a:spcPts val="0"/>
              </a:spcAft>
              <a:buClr>
                <a:schemeClr val="dk1"/>
              </a:buClr>
              <a:buSzPts val="1100"/>
              <a:buFont typeface="Arial"/>
              <a:buNone/>
            </a:pPr>
            <a:r>
              <a:rPr lang="en" sz="2200"/>
              <a:t>     </a:t>
            </a:r>
            <a:r>
              <a:rPr lang="en" sz="2200"/>
              <a:t>SKU - Replenish will check OrderRecord with status = false</a:t>
            </a:r>
            <a:endParaRPr sz="2200"/>
          </a:p>
          <a:p>
            <a:pPr indent="0" lvl="0" marL="0" rtl="0" algn="l">
              <a:spcBef>
                <a:spcPts val="0"/>
              </a:spcBef>
              <a:spcAft>
                <a:spcPts val="0"/>
              </a:spcAft>
              <a:buNone/>
            </a:pPr>
            <a:r>
              <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24"/>
          <p:cNvSpPr txBox="1"/>
          <p:nvPr>
            <p:ph idx="1" type="subTitle"/>
          </p:nvPr>
        </p:nvSpPr>
        <p:spPr>
          <a:xfrm>
            <a:off x="502075" y="9167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DDL - ER diagram</a:t>
            </a:r>
            <a:endParaRPr/>
          </a:p>
        </p:txBody>
      </p:sp>
      <p:pic>
        <p:nvPicPr>
          <p:cNvPr id="123" name="Google Shape;123;p24"/>
          <p:cNvPicPr preferRelativeResize="0"/>
          <p:nvPr/>
        </p:nvPicPr>
        <p:blipFill>
          <a:blip r:embed="rId3">
            <a:alphaModFix/>
          </a:blip>
          <a:stretch>
            <a:fillRect/>
          </a:stretch>
        </p:blipFill>
        <p:spPr>
          <a:xfrm>
            <a:off x="721638" y="744563"/>
            <a:ext cx="6677025" cy="3514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30" name="Google Shape;130;p25"/>
          <p:cNvPicPr preferRelativeResize="0"/>
          <p:nvPr/>
        </p:nvPicPr>
        <p:blipFill>
          <a:blip r:embed="rId3">
            <a:alphaModFix/>
          </a:blip>
          <a:stretch>
            <a:fillRect/>
          </a:stretch>
        </p:blipFill>
        <p:spPr>
          <a:xfrm>
            <a:off x="224700" y="249825"/>
            <a:ext cx="5532674" cy="1513325"/>
          </a:xfrm>
          <a:prstGeom prst="rect">
            <a:avLst/>
          </a:prstGeom>
          <a:noFill/>
          <a:ln>
            <a:noFill/>
          </a:ln>
        </p:spPr>
      </p:pic>
      <p:pic>
        <p:nvPicPr>
          <p:cNvPr id="131" name="Google Shape;131;p25"/>
          <p:cNvPicPr preferRelativeResize="0"/>
          <p:nvPr/>
        </p:nvPicPr>
        <p:blipFill>
          <a:blip r:embed="rId4">
            <a:alphaModFix/>
          </a:blip>
          <a:stretch>
            <a:fillRect/>
          </a:stretch>
        </p:blipFill>
        <p:spPr>
          <a:xfrm>
            <a:off x="224700" y="1935476"/>
            <a:ext cx="8296999" cy="1958151"/>
          </a:xfrm>
          <a:prstGeom prst="rect">
            <a:avLst/>
          </a:prstGeom>
          <a:noFill/>
          <a:ln>
            <a:noFill/>
          </a:ln>
        </p:spPr>
      </p:pic>
      <p:sp>
        <p:nvSpPr>
          <p:cNvPr id="132" name="Google Shape;132;p25"/>
          <p:cNvSpPr txBox="1"/>
          <p:nvPr/>
        </p:nvSpPr>
        <p:spPr>
          <a:xfrm>
            <a:off x="396175" y="3893625"/>
            <a:ext cx="78315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t>Unique / Decimal(13,2)  / Free item / SKU with 0 stock</a:t>
            </a:r>
            <a:endParaRPr sz="2200"/>
          </a:p>
          <a:p>
            <a:pPr indent="0" lvl="0" marL="0" rtl="0" algn="l">
              <a:spcBef>
                <a:spcPts val="0"/>
              </a:spcBef>
              <a:spcAft>
                <a:spcPts val="0"/>
              </a:spcAft>
              <a:buClr>
                <a:schemeClr val="dk1"/>
              </a:buClr>
              <a:buSzPts val="1100"/>
              <a:buFont typeface="Arial"/>
              <a:buNone/>
            </a:pPr>
            <a:r>
              <a:rPr lang="en" sz="2400">
                <a:solidFill>
                  <a:schemeClr val="dk1"/>
                </a:solidFill>
              </a:rPr>
              <a:t>Adding </a:t>
            </a:r>
            <a:r>
              <a:rPr lang="en" sz="2400">
                <a:solidFill>
                  <a:srgbClr val="FF0000"/>
                </a:solidFill>
              </a:rPr>
              <a:t>On Update Restrict </a:t>
            </a:r>
            <a:r>
              <a:rPr lang="en" sz="2400">
                <a:solidFill>
                  <a:schemeClr val="dk1"/>
                </a:solidFill>
              </a:rPr>
              <a:t>/  </a:t>
            </a:r>
            <a:r>
              <a:rPr i="1" lang="en" sz="2400">
                <a:solidFill>
                  <a:schemeClr val="dk1"/>
                </a:solidFill>
              </a:rPr>
              <a:t>On Update Cascade</a:t>
            </a:r>
            <a:r>
              <a:rPr lang="en" sz="2400">
                <a:solidFill>
                  <a:schemeClr val="dk1"/>
                </a:solidFill>
              </a:rPr>
              <a:t> for mySQL only</a:t>
            </a:r>
            <a:endParaRPr sz="2400">
              <a:solidFill>
                <a:schemeClr val="dk1"/>
              </a:solidFill>
            </a:endParaRPr>
          </a:p>
          <a:p>
            <a:pPr indent="0" lvl="0" marL="0" rtl="0" algn="l">
              <a:spcBef>
                <a:spcPts val="0"/>
              </a:spcBef>
              <a:spcAft>
                <a:spcPts val="0"/>
              </a:spcAft>
              <a:buNone/>
            </a:pPr>
            <a:r>
              <a:rPr lang="en" sz="2200"/>
              <a:t> </a:t>
            </a:r>
            <a:r>
              <a:rPr lang="en" sz="2400"/>
              <a:t> </a:t>
            </a:r>
            <a:endParaRPr sz="2400"/>
          </a:p>
        </p:txBody>
      </p:sp>
      <p:sp>
        <p:nvSpPr>
          <p:cNvPr id="133" name="Google Shape;133;p25"/>
          <p:cNvSpPr/>
          <p:nvPr/>
        </p:nvSpPr>
        <p:spPr>
          <a:xfrm>
            <a:off x="4997025" y="344625"/>
            <a:ext cx="155100" cy="447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40" name="Google Shape;140;p26"/>
          <p:cNvPicPr preferRelativeResize="0"/>
          <p:nvPr/>
        </p:nvPicPr>
        <p:blipFill>
          <a:blip r:embed="rId3">
            <a:alphaModFix/>
          </a:blip>
          <a:stretch>
            <a:fillRect/>
          </a:stretch>
        </p:blipFill>
        <p:spPr>
          <a:xfrm>
            <a:off x="68900" y="123308"/>
            <a:ext cx="9144000" cy="3811334"/>
          </a:xfrm>
          <a:prstGeom prst="rect">
            <a:avLst/>
          </a:prstGeom>
          <a:noFill/>
          <a:ln>
            <a:noFill/>
          </a:ln>
        </p:spPr>
      </p:pic>
      <p:sp>
        <p:nvSpPr>
          <p:cNvPr id="141" name="Google Shape;141;p26"/>
          <p:cNvSpPr txBox="1"/>
          <p:nvPr/>
        </p:nvSpPr>
        <p:spPr>
          <a:xfrm>
            <a:off x="258600" y="3971800"/>
            <a:ext cx="8885400" cy="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Enum / 3 Address subfields  with 1 not null and 2 default null</a:t>
            </a:r>
            <a:endParaRPr sz="2400"/>
          </a:p>
          <a:p>
            <a:pPr indent="0" lvl="0" marL="0" rtl="0" algn="l">
              <a:spcBef>
                <a:spcPts val="0"/>
              </a:spcBef>
              <a:spcAft>
                <a:spcPts val="0"/>
              </a:spcAft>
              <a:buNone/>
            </a:pPr>
            <a:r>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48" name="Google Shape;148;p27"/>
          <p:cNvPicPr preferRelativeResize="0"/>
          <p:nvPr/>
        </p:nvPicPr>
        <p:blipFill>
          <a:blip r:embed="rId3">
            <a:alphaModFix/>
          </a:blip>
          <a:stretch>
            <a:fillRect/>
          </a:stretch>
        </p:blipFill>
        <p:spPr>
          <a:xfrm>
            <a:off x="0" y="1"/>
            <a:ext cx="9144000" cy="2103049"/>
          </a:xfrm>
          <a:prstGeom prst="rect">
            <a:avLst/>
          </a:prstGeom>
          <a:noFill/>
          <a:ln>
            <a:noFill/>
          </a:ln>
        </p:spPr>
      </p:pic>
      <p:pic>
        <p:nvPicPr>
          <p:cNvPr id="149" name="Google Shape;149;p27"/>
          <p:cNvPicPr preferRelativeResize="0"/>
          <p:nvPr/>
        </p:nvPicPr>
        <p:blipFill>
          <a:blip r:embed="rId4">
            <a:alphaModFix/>
          </a:blip>
          <a:stretch>
            <a:fillRect/>
          </a:stretch>
        </p:blipFill>
        <p:spPr>
          <a:xfrm>
            <a:off x="49025" y="2103048"/>
            <a:ext cx="9144001" cy="2438904"/>
          </a:xfrm>
          <a:prstGeom prst="rect">
            <a:avLst/>
          </a:prstGeom>
          <a:noFill/>
          <a:ln>
            <a:noFill/>
          </a:ln>
        </p:spPr>
      </p:pic>
      <p:sp>
        <p:nvSpPr>
          <p:cNvPr id="150" name="Google Shape;150;p27"/>
          <p:cNvSpPr txBox="1"/>
          <p:nvPr/>
        </p:nvSpPr>
        <p:spPr>
          <a:xfrm>
            <a:off x="198150" y="4704100"/>
            <a:ext cx="8994900" cy="1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AUTO_INCREMENT / DEFAULT TimeStamp / DEFAULT value NULL for ShipDate</a:t>
            </a:r>
            <a:endParaRPr sz="1800"/>
          </a:p>
        </p:txBody>
      </p:sp>
      <p:sp>
        <p:nvSpPr>
          <p:cNvPr id="151" name="Google Shape;151;p27"/>
          <p:cNvSpPr/>
          <p:nvPr/>
        </p:nvSpPr>
        <p:spPr>
          <a:xfrm>
            <a:off x="5238275" y="749550"/>
            <a:ext cx="180900" cy="155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7"/>
          <p:cNvSpPr/>
          <p:nvPr/>
        </p:nvSpPr>
        <p:spPr>
          <a:xfrm>
            <a:off x="6323825" y="180925"/>
            <a:ext cx="180900" cy="206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7"/>
          <p:cNvSpPr/>
          <p:nvPr/>
        </p:nvSpPr>
        <p:spPr>
          <a:xfrm>
            <a:off x="5134875" y="2981000"/>
            <a:ext cx="224100" cy="310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7"/>
          <p:cNvSpPr/>
          <p:nvPr/>
        </p:nvSpPr>
        <p:spPr>
          <a:xfrm>
            <a:off x="4962600" y="1318175"/>
            <a:ext cx="180900" cy="3102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type="ctrTitle"/>
          </p:nvPr>
        </p:nvSpPr>
        <p:spPr>
          <a:xfrm>
            <a:off x="36000" y="203550"/>
            <a:ext cx="8520600" cy="35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FF0000"/>
                </a:solidFill>
              </a:rPr>
              <a:t>Cascading</a:t>
            </a:r>
            <a:r>
              <a:rPr lang="en" sz="2800">
                <a:solidFill>
                  <a:schemeClr val="dk2"/>
                </a:solidFill>
              </a:rPr>
              <a:t> Triggers</a:t>
            </a:r>
            <a:endParaRPr/>
          </a:p>
        </p:txBody>
      </p:sp>
      <p:sp>
        <p:nvSpPr>
          <p:cNvPr id="160" name="Google Shape;160;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pic>
        <p:nvPicPr>
          <p:cNvPr id="161" name="Google Shape;161;p28"/>
          <p:cNvPicPr preferRelativeResize="0"/>
          <p:nvPr/>
        </p:nvPicPr>
        <p:blipFill>
          <a:blip r:embed="rId3">
            <a:alphaModFix/>
          </a:blip>
          <a:stretch>
            <a:fillRect/>
          </a:stretch>
        </p:blipFill>
        <p:spPr>
          <a:xfrm>
            <a:off x="5247825" y="178978"/>
            <a:ext cx="3813699" cy="1500300"/>
          </a:xfrm>
          <a:prstGeom prst="rect">
            <a:avLst/>
          </a:prstGeom>
          <a:noFill/>
          <a:ln>
            <a:noFill/>
          </a:ln>
        </p:spPr>
      </p:pic>
      <p:pic>
        <p:nvPicPr>
          <p:cNvPr id="162" name="Google Shape;162;p28"/>
          <p:cNvPicPr preferRelativeResize="0"/>
          <p:nvPr/>
        </p:nvPicPr>
        <p:blipFill>
          <a:blip r:embed="rId4">
            <a:alphaModFix/>
          </a:blip>
          <a:stretch>
            <a:fillRect/>
          </a:stretch>
        </p:blipFill>
        <p:spPr>
          <a:xfrm>
            <a:off x="36000" y="1008025"/>
            <a:ext cx="3078151" cy="2270025"/>
          </a:xfrm>
          <a:prstGeom prst="rect">
            <a:avLst/>
          </a:prstGeom>
          <a:noFill/>
          <a:ln>
            <a:noFill/>
          </a:ln>
        </p:spPr>
      </p:pic>
      <p:sp>
        <p:nvSpPr>
          <p:cNvPr id="163" name="Google Shape;163;p28"/>
          <p:cNvSpPr txBox="1"/>
          <p:nvPr/>
        </p:nvSpPr>
        <p:spPr>
          <a:xfrm>
            <a:off x="4244275" y="0"/>
            <a:ext cx="4965600" cy="6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p>
        </p:txBody>
      </p:sp>
      <p:sp>
        <p:nvSpPr>
          <p:cNvPr id="164" name="Google Shape;164;p28"/>
          <p:cNvSpPr txBox="1"/>
          <p:nvPr/>
        </p:nvSpPr>
        <p:spPr>
          <a:xfrm>
            <a:off x="4637400" y="2498800"/>
            <a:ext cx="4273200" cy="9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8"/>
          <p:cNvSpPr txBox="1"/>
          <p:nvPr/>
        </p:nvSpPr>
        <p:spPr>
          <a:xfrm>
            <a:off x="412975" y="624900"/>
            <a:ext cx="15204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28"/>
          <p:cNvPicPr preferRelativeResize="0"/>
          <p:nvPr/>
        </p:nvPicPr>
        <p:blipFill>
          <a:blip r:embed="rId5">
            <a:alphaModFix/>
          </a:blip>
          <a:stretch>
            <a:fillRect/>
          </a:stretch>
        </p:blipFill>
        <p:spPr>
          <a:xfrm>
            <a:off x="0" y="3304775"/>
            <a:ext cx="4177776" cy="1789400"/>
          </a:xfrm>
          <a:prstGeom prst="rect">
            <a:avLst/>
          </a:prstGeom>
          <a:noFill/>
          <a:ln>
            <a:noFill/>
          </a:ln>
        </p:spPr>
      </p:pic>
      <p:pic>
        <p:nvPicPr>
          <p:cNvPr id="167" name="Google Shape;167;p28"/>
          <p:cNvPicPr preferRelativeResize="0"/>
          <p:nvPr/>
        </p:nvPicPr>
        <p:blipFill>
          <a:blip r:embed="rId6">
            <a:alphaModFix/>
          </a:blip>
          <a:stretch>
            <a:fillRect/>
          </a:stretch>
        </p:blipFill>
        <p:spPr>
          <a:xfrm>
            <a:off x="3596862" y="1778500"/>
            <a:ext cx="5547128" cy="956400"/>
          </a:xfrm>
          <a:prstGeom prst="rect">
            <a:avLst/>
          </a:prstGeom>
          <a:noFill/>
          <a:ln>
            <a:noFill/>
          </a:ln>
        </p:spPr>
      </p:pic>
      <p:pic>
        <p:nvPicPr>
          <p:cNvPr id="168" name="Google Shape;168;p28"/>
          <p:cNvPicPr preferRelativeResize="0"/>
          <p:nvPr/>
        </p:nvPicPr>
        <p:blipFill>
          <a:blip r:embed="rId7">
            <a:alphaModFix/>
          </a:blip>
          <a:stretch>
            <a:fillRect/>
          </a:stretch>
        </p:blipFill>
        <p:spPr>
          <a:xfrm>
            <a:off x="4439544" y="2713075"/>
            <a:ext cx="4575058" cy="1034700"/>
          </a:xfrm>
          <a:prstGeom prst="rect">
            <a:avLst/>
          </a:prstGeom>
          <a:noFill/>
          <a:ln>
            <a:noFill/>
          </a:ln>
        </p:spPr>
      </p:pic>
      <p:sp>
        <p:nvSpPr>
          <p:cNvPr id="169" name="Google Shape;169;p28"/>
          <p:cNvSpPr txBox="1"/>
          <p:nvPr/>
        </p:nvSpPr>
        <p:spPr>
          <a:xfrm>
            <a:off x="189675" y="474600"/>
            <a:ext cx="26937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Data for OrderRecord</a:t>
            </a:r>
            <a:endParaRPr/>
          </a:p>
        </p:txBody>
      </p:sp>
      <p:sp>
        <p:nvSpPr>
          <p:cNvPr id="170" name="Google Shape;170;p28"/>
          <p:cNvSpPr txBox="1"/>
          <p:nvPr/>
        </p:nvSpPr>
        <p:spPr>
          <a:xfrm>
            <a:off x="3680450" y="337875"/>
            <a:ext cx="14172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Data for Orders</a:t>
            </a:r>
            <a:endParaRPr/>
          </a:p>
        </p:txBody>
      </p:sp>
      <p:cxnSp>
        <p:nvCxnSpPr>
          <p:cNvPr id="171" name="Google Shape;171;p28"/>
          <p:cNvCxnSpPr/>
          <p:nvPr/>
        </p:nvCxnSpPr>
        <p:spPr>
          <a:xfrm>
            <a:off x="3500950" y="93850"/>
            <a:ext cx="56400" cy="317250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28"/>
          <p:cNvCxnSpPr/>
          <p:nvPr/>
        </p:nvCxnSpPr>
        <p:spPr>
          <a:xfrm>
            <a:off x="3585425" y="3266300"/>
            <a:ext cx="713400" cy="3750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28"/>
          <p:cNvCxnSpPr/>
          <p:nvPr/>
        </p:nvCxnSpPr>
        <p:spPr>
          <a:xfrm>
            <a:off x="4345782" y="3242925"/>
            <a:ext cx="46800" cy="1913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9"/>
          <p:cNvSpPr txBox="1"/>
          <p:nvPr/>
        </p:nvSpPr>
        <p:spPr>
          <a:xfrm>
            <a:off x="0" y="0"/>
            <a:ext cx="6607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0000"/>
                </a:solidFill>
              </a:rPr>
              <a:t>Cascading</a:t>
            </a:r>
            <a:r>
              <a:rPr lang="en" sz="2800">
                <a:solidFill>
                  <a:schemeClr val="dk2"/>
                </a:solidFill>
              </a:rPr>
              <a:t> Triggers on OrderRecord</a:t>
            </a:r>
            <a:endParaRPr sz="5200">
              <a:solidFill>
                <a:schemeClr val="dk1"/>
              </a:solidFill>
            </a:endParaRPr>
          </a:p>
        </p:txBody>
      </p:sp>
      <p:sp>
        <p:nvSpPr>
          <p:cNvPr id="179" name="Google Shape;179;p29"/>
          <p:cNvSpPr txBox="1"/>
          <p:nvPr/>
        </p:nvSpPr>
        <p:spPr>
          <a:xfrm>
            <a:off x="-65700" y="446550"/>
            <a:ext cx="7293000" cy="7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457200" rtl="0" algn="l">
              <a:spcBef>
                <a:spcPts val="0"/>
              </a:spcBef>
              <a:spcAft>
                <a:spcPts val="0"/>
              </a:spcAft>
              <a:buNone/>
            </a:pPr>
            <a:r>
              <a:rPr lang="en" sz="1800"/>
              <a:t>1.</a:t>
            </a:r>
            <a:r>
              <a:rPr lang="en" sz="1800"/>
              <a:t> Auto Select Price for SKU from Inventory: Two Ways / Using Pure Trigger or Trigger Calling Stored Procedures </a:t>
            </a:r>
            <a:endParaRPr sz="1800"/>
          </a:p>
        </p:txBody>
      </p:sp>
      <p:pic>
        <p:nvPicPr>
          <p:cNvPr id="180" name="Google Shape;180;p29"/>
          <p:cNvPicPr preferRelativeResize="0"/>
          <p:nvPr/>
        </p:nvPicPr>
        <p:blipFill>
          <a:blip r:embed="rId3">
            <a:alphaModFix/>
          </a:blip>
          <a:stretch>
            <a:fillRect/>
          </a:stretch>
        </p:blipFill>
        <p:spPr>
          <a:xfrm>
            <a:off x="375450" y="1884888"/>
            <a:ext cx="7887772" cy="23498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30"/>
          <p:cNvSpPr txBox="1"/>
          <p:nvPr/>
        </p:nvSpPr>
        <p:spPr>
          <a:xfrm>
            <a:off x="0" y="0"/>
            <a:ext cx="68799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0000"/>
                </a:solidFill>
              </a:rPr>
              <a:t>Cascading</a:t>
            </a:r>
            <a:r>
              <a:rPr lang="en" sz="2800">
                <a:solidFill>
                  <a:schemeClr val="dk2"/>
                </a:solidFill>
              </a:rPr>
              <a:t> Triggers on OrderRecord</a:t>
            </a:r>
            <a:endParaRPr sz="5200">
              <a:solidFill>
                <a:schemeClr val="dk1"/>
              </a:solidFill>
            </a:endParaRPr>
          </a:p>
        </p:txBody>
      </p:sp>
      <p:pic>
        <p:nvPicPr>
          <p:cNvPr id="188" name="Google Shape;188;p30"/>
          <p:cNvPicPr preferRelativeResize="0"/>
          <p:nvPr/>
        </p:nvPicPr>
        <p:blipFill>
          <a:blip r:embed="rId3">
            <a:alphaModFix/>
          </a:blip>
          <a:stretch>
            <a:fillRect/>
          </a:stretch>
        </p:blipFill>
        <p:spPr>
          <a:xfrm>
            <a:off x="37575" y="2064465"/>
            <a:ext cx="9143999" cy="2155970"/>
          </a:xfrm>
          <a:prstGeom prst="rect">
            <a:avLst/>
          </a:prstGeom>
          <a:noFill/>
          <a:ln>
            <a:noFill/>
          </a:ln>
        </p:spPr>
      </p:pic>
      <p:sp>
        <p:nvSpPr>
          <p:cNvPr id="189" name="Google Shape;189;p30"/>
          <p:cNvSpPr txBox="1"/>
          <p:nvPr/>
        </p:nvSpPr>
        <p:spPr>
          <a:xfrm>
            <a:off x="311700" y="1071750"/>
            <a:ext cx="6879900" cy="3000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800">
                <a:solidFill>
                  <a:schemeClr val="dk1"/>
                </a:solidFill>
              </a:rPr>
              <a:t>2. Check If Inventory Stock is not Sufficient, when = if check</a:t>
            </a:r>
            <a:endParaRPr sz="18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p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31"/>
          <p:cNvSpPr txBox="1"/>
          <p:nvPr/>
        </p:nvSpPr>
        <p:spPr>
          <a:xfrm>
            <a:off x="0" y="0"/>
            <a:ext cx="7152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0000"/>
                </a:solidFill>
              </a:rPr>
              <a:t>Cascading</a:t>
            </a:r>
            <a:r>
              <a:rPr lang="en" sz="2800">
                <a:solidFill>
                  <a:schemeClr val="dk2"/>
                </a:solidFill>
              </a:rPr>
              <a:t> Triggers on OrderRecord</a:t>
            </a:r>
            <a:endParaRPr/>
          </a:p>
        </p:txBody>
      </p:sp>
      <p:sp>
        <p:nvSpPr>
          <p:cNvPr id="197" name="Google Shape;197;p31"/>
          <p:cNvSpPr txBox="1"/>
          <p:nvPr/>
        </p:nvSpPr>
        <p:spPr>
          <a:xfrm>
            <a:off x="155975" y="893425"/>
            <a:ext cx="8154300" cy="3000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800">
                <a:solidFill>
                  <a:schemeClr val="dk1"/>
                </a:solidFill>
              </a:rPr>
              <a:t>3</a:t>
            </a:r>
            <a:r>
              <a:rPr lang="en" sz="1800">
                <a:solidFill>
                  <a:schemeClr val="dk1"/>
                </a:solidFill>
              </a:rPr>
              <a:t>. Check If Inventory Stock is Sufficient, the else branch after if because there is branching conditions check in Derby Trigger</a:t>
            </a:r>
            <a:endParaRPr sz="1800">
              <a:solidFill>
                <a:schemeClr val="dk1"/>
              </a:solidFill>
            </a:endParaRPr>
          </a:p>
        </p:txBody>
      </p:sp>
      <p:pic>
        <p:nvPicPr>
          <p:cNvPr id="198" name="Google Shape;198;p31"/>
          <p:cNvPicPr preferRelativeResize="0"/>
          <p:nvPr/>
        </p:nvPicPr>
        <p:blipFill>
          <a:blip r:embed="rId3">
            <a:alphaModFix/>
          </a:blip>
          <a:stretch>
            <a:fillRect/>
          </a:stretch>
        </p:blipFill>
        <p:spPr>
          <a:xfrm>
            <a:off x="0" y="1889829"/>
            <a:ext cx="9144001" cy="2681192"/>
          </a:xfrm>
          <a:prstGeom prst="rect">
            <a:avLst/>
          </a:prstGeom>
          <a:noFill/>
          <a:ln>
            <a:noFill/>
          </a:ln>
        </p:spPr>
      </p:pic>
      <p:sp>
        <p:nvSpPr>
          <p:cNvPr id="199" name="Google Shape;199;p31"/>
          <p:cNvSpPr txBox="1"/>
          <p:nvPr/>
        </p:nvSpPr>
        <p:spPr>
          <a:xfrm>
            <a:off x="1145075" y="4552175"/>
            <a:ext cx="61761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Change status = True if enough stock,  Change Trigger After Insert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4916000" y="209075"/>
            <a:ext cx="4227991" cy="4838701"/>
          </a:xfrm>
          <a:prstGeom prst="rect">
            <a:avLst/>
          </a:prstGeom>
          <a:noFill/>
          <a:ln>
            <a:noFill/>
          </a:ln>
        </p:spPr>
      </p:pic>
      <p:sp>
        <p:nvSpPr>
          <p:cNvPr id="61" name="Google Shape;61;p14"/>
          <p:cNvSpPr txBox="1"/>
          <p:nvPr/>
        </p:nvSpPr>
        <p:spPr>
          <a:xfrm>
            <a:off x="223000" y="892100"/>
            <a:ext cx="3986700" cy="14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How not to yield to dynamics...</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44</a:t>
            </a:r>
            <a:endParaRPr/>
          </a:p>
        </p:txBody>
      </p:sp>
      <p:sp>
        <p:nvSpPr>
          <p:cNvPr id="205" name="Google Shape;205;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32"/>
          <p:cNvSpPr txBox="1"/>
          <p:nvPr/>
        </p:nvSpPr>
        <p:spPr>
          <a:xfrm>
            <a:off x="0" y="0"/>
            <a:ext cx="7677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0000"/>
                </a:solidFill>
              </a:rPr>
              <a:t>Cascading</a:t>
            </a:r>
            <a:r>
              <a:rPr lang="en" sz="2800">
                <a:solidFill>
                  <a:schemeClr val="dk2"/>
                </a:solidFill>
              </a:rPr>
              <a:t> Triggers on OrderRecord</a:t>
            </a:r>
            <a:endParaRPr/>
          </a:p>
        </p:txBody>
      </p:sp>
      <p:pic>
        <p:nvPicPr>
          <p:cNvPr id="207" name="Google Shape;207;p32"/>
          <p:cNvPicPr preferRelativeResize="0"/>
          <p:nvPr/>
        </p:nvPicPr>
        <p:blipFill>
          <a:blip r:embed="rId3">
            <a:alphaModFix/>
          </a:blip>
          <a:stretch>
            <a:fillRect/>
          </a:stretch>
        </p:blipFill>
        <p:spPr>
          <a:xfrm>
            <a:off x="67650" y="1972049"/>
            <a:ext cx="9144001" cy="2669153"/>
          </a:xfrm>
          <a:prstGeom prst="rect">
            <a:avLst/>
          </a:prstGeom>
          <a:noFill/>
          <a:ln>
            <a:noFill/>
          </a:ln>
        </p:spPr>
      </p:pic>
      <p:sp>
        <p:nvSpPr>
          <p:cNvPr id="208" name="Google Shape;208;p32"/>
          <p:cNvSpPr txBox="1"/>
          <p:nvPr/>
        </p:nvSpPr>
        <p:spPr>
          <a:xfrm>
            <a:off x="234650" y="947975"/>
            <a:ext cx="77529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4. Trigger on change of the status, if true, then deduct the items from Inventory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3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33"/>
          <p:cNvSpPr txBox="1"/>
          <p:nvPr/>
        </p:nvSpPr>
        <p:spPr>
          <a:xfrm>
            <a:off x="0" y="0"/>
            <a:ext cx="7677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0000"/>
                </a:solidFill>
              </a:rPr>
              <a:t>Cascading</a:t>
            </a:r>
            <a:r>
              <a:rPr lang="en" sz="2800">
                <a:solidFill>
                  <a:schemeClr val="dk2"/>
                </a:solidFill>
              </a:rPr>
              <a:t> Triggers on OrderRecord</a:t>
            </a:r>
            <a:endParaRPr/>
          </a:p>
        </p:txBody>
      </p:sp>
      <p:pic>
        <p:nvPicPr>
          <p:cNvPr id="216" name="Google Shape;216;p33"/>
          <p:cNvPicPr preferRelativeResize="0"/>
          <p:nvPr/>
        </p:nvPicPr>
        <p:blipFill>
          <a:blip r:embed="rId3">
            <a:alphaModFix/>
          </a:blip>
          <a:stretch>
            <a:fillRect/>
          </a:stretch>
        </p:blipFill>
        <p:spPr>
          <a:xfrm>
            <a:off x="311700" y="1760576"/>
            <a:ext cx="7905074" cy="2703025"/>
          </a:xfrm>
          <a:prstGeom prst="rect">
            <a:avLst/>
          </a:prstGeom>
          <a:noFill/>
          <a:ln>
            <a:noFill/>
          </a:ln>
        </p:spPr>
      </p:pic>
      <p:sp>
        <p:nvSpPr>
          <p:cNvPr id="217" name="Google Shape;217;p33"/>
          <p:cNvSpPr txBox="1"/>
          <p:nvPr/>
        </p:nvSpPr>
        <p:spPr>
          <a:xfrm>
            <a:off x="225275" y="972175"/>
            <a:ext cx="8306700" cy="12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5</a:t>
            </a:r>
            <a:r>
              <a:rPr lang="en" sz="1800">
                <a:solidFill>
                  <a:schemeClr val="dk1"/>
                </a:solidFill>
              </a:rPr>
              <a:t>.  Yet another Trigger on change of the status, to check if the shipDate should be Set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34"/>
          <p:cNvSpPr txBox="1"/>
          <p:nvPr/>
        </p:nvSpPr>
        <p:spPr>
          <a:xfrm>
            <a:off x="0" y="0"/>
            <a:ext cx="7677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0000"/>
                </a:solidFill>
              </a:rPr>
              <a:t>Cascading</a:t>
            </a:r>
            <a:r>
              <a:rPr lang="en" sz="2800">
                <a:solidFill>
                  <a:schemeClr val="dk2"/>
                </a:solidFill>
              </a:rPr>
              <a:t> Triggers on OrderRecord</a:t>
            </a:r>
            <a:endParaRPr/>
          </a:p>
        </p:txBody>
      </p:sp>
      <p:pic>
        <p:nvPicPr>
          <p:cNvPr id="225" name="Google Shape;225;p34"/>
          <p:cNvPicPr preferRelativeResize="0"/>
          <p:nvPr/>
        </p:nvPicPr>
        <p:blipFill>
          <a:blip r:embed="rId3">
            <a:alphaModFix/>
          </a:blip>
          <a:stretch>
            <a:fillRect/>
          </a:stretch>
        </p:blipFill>
        <p:spPr>
          <a:xfrm>
            <a:off x="56300" y="1166432"/>
            <a:ext cx="9144001" cy="29795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3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35"/>
          <p:cNvSpPr txBox="1"/>
          <p:nvPr/>
        </p:nvSpPr>
        <p:spPr>
          <a:xfrm>
            <a:off x="0" y="0"/>
            <a:ext cx="81939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0000"/>
                </a:solidFill>
              </a:rPr>
              <a:t>Functional </a:t>
            </a:r>
            <a:r>
              <a:rPr lang="en" sz="2800">
                <a:solidFill>
                  <a:schemeClr val="dk2"/>
                </a:solidFill>
              </a:rPr>
              <a:t>Triggers </a:t>
            </a:r>
            <a:endParaRPr>
              <a:solidFill>
                <a:schemeClr val="dk1"/>
              </a:solidFill>
            </a:endParaRPr>
          </a:p>
        </p:txBody>
      </p:sp>
      <p:pic>
        <p:nvPicPr>
          <p:cNvPr id="233" name="Google Shape;233;p35"/>
          <p:cNvPicPr preferRelativeResize="0"/>
          <p:nvPr/>
        </p:nvPicPr>
        <p:blipFill>
          <a:blip r:embed="rId3">
            <a:alphaModFix/>
          </a:blip>
          <a:stretch>
            <a:fillRect/>
          </a:stretch>
        </p:blipFill>
        <p:spPr>
          <a:xfrm>
            <a:off x="234625" y="2046118"/>
            <a:ext cx="9144003" cy="2097315"/>
          </a:xfrm>
          <a:prstGeom prst="rect">
            <a:avLst/>
          </a:prstGeom>
          <a:noFill/>
          <a:ln>
            <a:noFill/>
          </a:ln>
        </p:spPr>
      </p:pic>
      <p:sp>
        <p:nvSpPr>
          <p:cNvPr id="234" name="Google Shape;234;p35"/>
          <p:cNvSpPr txBox="1"/>
          <p:nvPr/>
        </p:nvSpPr>
        <p:spPr>
          <a:xfrm>
            <a:off x="638250" y="976150"/>
            <a:ext cx="7726500" cy="8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If Status = True, And No ShipDate yet (All records ship together), meaning there are other Records with False status </a:t>
            </a:r>
            <a:endParaRPr sz="1800"/>
          </a:p>
          <a:p>
            <a:pPr indent="0" lvl="0" marL="0" rtl="0" algn="l">
              <a:spcBef>
                <a:spcPts val="0"/>
              </a:spcBef>
              <a:spcAft>
                <a:spcPts val="0"/>
              </a:spcAft>
              <a:buNone/>
            </a:pPr>
            <a:r>
              <a:rPr lang="en" sz="1800"/>
              <a:t>Delete record will return Items back to Inventory</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3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36"/>
          <p:cNvSpPr txBox="1"/>
          <p:nvPr/>
        </p:nvSpPr>
        <p:spPr>
          <a:xfrm>
            <a:off x="0" y="0"/>
            <a:ext cx="81939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0000"/>
                </a:solidFill>
              </a:rPr>
              <a:t>Functional </a:t>
            </a:r>
            <a:r>
              <a:rPr lang="en" sz="2800">
                <a:solidFill>
                  <a:schemeClr val="dk2"/>
                </a:solidFill>
              </a:rPr>
              <a:t>Triggers </a:t>
            </a:r>
            <a:endParaRPr>
              <a:solidFill>
                <a:schemeClr val="dk1"/>
              </a:solidFill>
            </a:endParaRPr>
          </a:p>
        </p:txBody>
      </p:sp>
      <p:sp>
        <p:nvSpPr>
          <p:cNvPr id="242" name="Google Shape;242;p36"/>
          <p:cNvSpPr txBox="1"/>
          <p:nvPr/>
        </p:nvSpPr>
        <p:spPr>
          <a:xfrm>
            <a:off x="638250" y="976150"/>
            <a:ext cx="6485700" cy="8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If this Record is the last Record for Order_ID ( regardless of status), then that Order_ID tuple is is deleted</a:t>
            </a:r>
            <a:endParaRPr sz="1800"/>
          </a:p>
        </p:txBody>
      </p:sp>
      <p:pic>
        <p:nvPicPr>
          <p:cNvPr id="243" name="Google Shape;243;p36"/>
          <p:cNvPicPr preferRelativeResize="0"/>
          <p:nvPr/>
        </p:nvPicPr>
        <p:blipFill>
          <a:blip r:embed="rId3">
            <a:alphaModFix/>
          </a:blip>
          <a:stretch>
            <a:fillRect/>
          </a:stretch>
        </p:blipFill>
        <p:spPr>
          <a:xfrm>
            <a:off x="75075" y="2401669"/>
            <a:ext cx="9143998" cy="18982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50" name="Google Shape;250;p37"/>
          <p:cNvPicPr preferRelativeResize="0"/>
          <p:nvPr/>
        </p:nvPicPr>
        <p:blipFill>
          <a:blip r:embed="rId3">
            <a:alphaModFix/>
          </a:blip>
          <a:stretch>
            <a:fillRect/>
          </a:stretch>
        </p:blipFill>
        <p:spPr>
          <a:xfrm>
            <a:off x="0" y="2374640"/>
            <a:ext cx="9143999" cy="2406719"/>
          </a:xfrm>
          <a:prstGeom prst="rect">
            <a:avLst/>
          </a:prstGeom>
          <a:noFill/>
          <a:ln>
            <a:noFill/>
          </a:ln>
        </p:spPr>
      </p:pic>
      <p:sp>
        <p:nvSpPr>
          <p:cNvPr id="251" name="Google Shape;251;p37"/>
          <p:cNvSpPr txBox="1"/>
          <p:nvPr/>
        </p:nvSpPr>
        <p:spPr>
          <a:xfrm>
            <a:off x="0" y="0"/>
            <a:ext cx="79779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0000"/>
                </a:solidFill>
              </a:rPr>
              <a:t>Functional </a:t>
            </a:r>
            <a:r>
              <a:rPr lang="en" sz="2800">
                <a:solidFill>
                  <a:schemeClr val="dk2"/>
                </a:solidFill>
              </a:rPr>
              <a:t>Triggers</a:t>
            </a:r>
            <a:endParaRPr/>
          </a:p>
        </p:txBody>
      </p:sp>
      <p:sp>
        <p:nvSpPr>
          <p:cNvPr id="252" name="Google Shape;252;p37"/>
          <p:cNvSpPr txBox="1"/>
          <p:nvPr/>
        </p:nvSpPr>
        <p:spPr>
          <a:xfrm>
            <a:off x="525625" y="887700"/>
            <a:ext cx="76683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If Inventory is replenished, the check OrderRecord with status = false and that SKU, try to set the status = true</a:t>
            </a:r>
            <a:endParaRPr sz="1800">
              <a:solidFill>
                <a:schemeClr val="dk1"/>
              </a:solidFill>
            </a:endParaRPr>
          </a:p>
          <a:p>
            <a:pPr indent="0" lvl="0" marL="0" rtl="0" algn="l">
              <a:spcBef>
                <a:spcPts val="0"/>
              </a:spcBef>
              <a:spcAft>
                <a:spcPts val="0"/>
              </a:spcAft>
              <a:buNone/>
            </a:pPr>
            <a:r>
              <a:rPr lang="en" sz="1800">
                <a:solidFill>
                  <a:schemeClr val="dk1"/>
                </a:solidFill>
              </a:rPr>
              <a:t>And set status = true will invoke cascading triggers (decrease stock, etc)</a:t>
            </a:r>
            <a:endParaRPr sz="18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8"/>
          <p:cNvSpPr txBox="1"/>
          <p:nvPr>
            <p:ph type="ctrTitle"/>
          </p:nvPr>
        </p:nvSpPr>
        <p:spPr>
          <a:xfrm>
            <a:off x="172308" y="14554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latin typeface="Bree Serif"/>
                <a:ea typeface="Bree Serif"/>
                <a:cs typeface="Bree Serif"/>
                <a:sym typeface="Bree Serif"/>
              </a:rPr>
              <a:t>UseCases</a:t>
            </a:r>
            <a:endParaRPr sz="4800">
              <a:latin typeface="Bree Serif"/>
              <a:ea typeface="Bree Serif"/>
              <a:cs typeface="Bree Serif"/>
              <a:sym typeface="Bree Serif"/>
            </a:endParaRPr>
          </a:p>
          <a:p>
            <a:pPr indent="0" lvl="0" marL="0" rtl="0" algn="ctr">
              <a:spcBef>
                <a:spcPts val="0"/>
              </a:spcBef>
              <a:spcAft>
                <a:spcPts val="0"/>
              </a:spcAft>
              <a:buClr>
                <a:schemeClr val="dk1"/>
              </a:buClr>
              <a:buSzPts val="1100"/>
              <a:buFont typeface="Arial"/>
              <a:buNone/>
            </a:pPr>
            <a:r>
              <a:rPr lang="en" sz="4800">
                <a:latin typeface="Bree Serif"/>
                <a:ea typeface="Bree Serif"/>
                <a:cs typeface="Bree Serif"/>
                <a:sym typeface="Bree Serif"/>
              </a:rPr>
              <a:t>{DQL} </a:t>
            </a:r>
            <a:endParaRPr sz="4800">
              <a:latin typeface="Bree Serif"/>
              <a:ea typeface="Bree Serif"/>
              <a:cs typeface="Bree Serif"/>
              <a:sym typeface="Bree Serif"/>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a:t>
            </a:r>
            <a:r>
              <a:rPr lang="en">
                <a:latin typeface="Bree Serif"/>
                <a:ea typeface="Bree Serif"/>
                <a:cs typeface="Bree Serif"/>
                <a:sym typeface="Bree Serif"/>
              </a:rPr>
              <a:t>Transaction</a:t>
            </a:r>
            <a:endParaRPr>
              <a:latin typeface="Bree Serif"/>
              <a:ea typeface="Bree Serif"/>
              <a:cs typeface="Bree Serif"/>
              <a:sym typeface="Bree Serif"/>
            </a:endParaRPr>
          </a:p>
          <a:p>
            <a:pPr indent="0" lvl="0" marL="0" rtl="0" algn="ctr">
              <a:spcBef>
                <a:spcPts val="0"/>
              </a:spcBef>
              <a:spcAft>
                <a:spcPts val="0"/>
              </a:spcAft>
              <a:buNone/>
            </a:pPr>
            <a:r>
              <a:rPr lang="en">
                <a:latin typeface="Bree Serif"/>
                <a:ea typeface="Bree Serif"/>
                <a:cs typeface="Bree Serif"/>
                <a:sym typeface="Bree Serif"/>
              </a:rPr>
              <a:t>Roll-back</a:t>
            </a:r>
            <a:endParaRPr>
              <a:latin typeface="Bree Serif"/>
              <a:ea typeface="Bree Serif"/>
              <a:cs typeface="Bree Serif"/>
              <a:sym typeface="Bree Serif"/>
            </a:endParaRPr>
          </a:p>
        </p:txBody>
      </p:sp>
      <p:sp>
        <p:nvSpPr>
          <p:cNvPr id="263" name="Google Shape;263;p3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endParaRPr/>
          </a:p>
          <a:p>
            <a:pPr indent="0" lvl="0" marL="0" rtl="0" algn="ctr">
              <a:spcBef>
                <a:spcPts val="0"/>
              </a:spcBef>
              <a:spcAft>
                <a:spcPts val="0"/>
              </a:spcAft>
              <a:buNone/>
            </a:pPr>
            <a:r>
              <a:rPr lang="en">
                <a:latin typeface="Bree Serif"/>
                <a:ea typeface="Bree Serif"/>
                <a:cs typeface="Bree Serif"/>
                <a:sym typeface="Bree Serif"/>
              </a:rPr>
              <a:t>API for insert/delete/update record and rollback</a:t>
            </a:r>
            <a:endParaRPr>
              <a:latin typeface="Bree Serif"/>
              <a:ea typeface="Bree Serif"/>
              <a:cs typeface="Bree Serif"/>
              <a:sym typeface="Bree Serif"/>
            </a:endParaRPr>
          </a:p>
        </p:txBody>
      </p:sp>
      <p:sp>
        <p:nvSpPr>
          <p:cNvPr id="264" name="Google Shape;264;p3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65" name="Google Shape;265;p39"/>
          <p:cNvPicPr preferRelativeResize="0"/>
          <p:nvPr/>
        </p:nvPicPr>
        <p:blipFill rotWithShape="1">
          <a:blip r:embed="rId3">
            <a:alphaModFix/>
          </a:blip>
          <a:srcRect b="-1166" l="0" r="3744" t="-1166"/>
          <a:stretch/>
        </p:blipFill>
        <p:spPr>
          <a:xfrm>
            <a:off x="4631300" y="891397"/>
            <a:ext cx="5942449" cy="386505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2286000" rtl="0" algn="l">
              <a:spcBef>
                <a:spcPts val="0"/>
              </a:spcBef>
              <a:spcAft>
                <a:spcPts val="0"/>
              </a:spcAft>
              <a:buNone/>
            </a:pPr>
            <a:r>
              <a:rPr lang="en">
                <a:latin typeface="Bree Serif"/>
                <a:ea typeface="Bree Serif"/>
                <a:cs typeface="Bree Serif"/>
                <a:sym typeface="Bree Serif"/>
              </a:rPr>
              <a:t>Know</a:t>
            </a:r>
            <a:r>
              <a:rPr lang="en">
                <a:latin typeface="Bree Serif"/>
                <a:ea typeface="Bree Serif"/>
                <a:cs typeface="Bree Serif"/>
                <a:sym typeface="Bree Serif"/>
              </a:rPr>
              <a:t> Thou Users </a:t>
            </a:r>
            <a:endParaRPr>
              <a:latin typeface="Bree Serif"/>
              <a:ea typeface="Bree Serif"/>
              <a:cs typeface="Bree Serif"/>
              <a:sym typeface="Bree Serif"/>
            </a:endParaRPr>
          </a:p>
        </p:txBody>
      </p:sp>
      <p:sp>
        <p:nvSpPr>
          <p:cNvPr id="271" name="Google Shape;271;p40"/>
          <p:cNvSpPr txBox="1"/>
          <p:nvPr/>
        </p:nvSpPr>
        <p:spPr>
          <a:xfrm>
            <a:off x="2272050" y="2439325"/>
            <a:ext cx="5450100" cy="15054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1100"/>
              <a:buFont typeface="Arial"/>
              <a:buNone/>
            </a:pPr>
            <a:r>
              <a:rPr lang="en" sz="2800">
                <a:solidFill>
                  <a:schemeClr val="dk1"/>
                </a:solidFill>
                <a:latin typeface="Bree Serif"/>
                <a:ea typeface="Bree Serif"/>
                <a:cs typeface="Bree Serif"/>
                <a:sym typeface="Bree Serif"/>
              </a:rPr>
              <a:t>Lets run a d</a:t>
            </a:r>
            <a:r>
              <a:rPr lang="en" sz="2800">
                <a:solidFill>
                  <a:schemeClr val="dk1"/>
                </a:solidFill>
                <a:latin typeface="Bree Serif"/>
                <a:ea typeface="Bree Serif"/>
                <a:cs typeface="Bree Serif"/>
                <a:sym typeface="Bree Serif"/>
              </a:rPr>
              <a:t>emo ~</a:t>
            </a:r>
            <a:endParaRPr>
              <a:latin typeface="Bree Serif"/>
              <a:ea typeface="Bree Serif"/>
              <a:cs typeface="Bree Serif"/>
              <a:sym typeface="Bree Serif"/>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2286000" rtl="0" algn="l">
              <a:spcBef>
                <a:spcPts val="0"/>
              </a:spcBef>
              <a:spcAft>
                <a:spcPts val="0"/>
              </a:spcAft>
              <a:buNone/>
            </a:pPr>
            <a:r>
              <a:rPr lang="en">
                <a:latin typeface="Bree Serif"/>
                <a:ea typeface="Bree Serif"/>
                <a:cs typeface="Bree Serif"/>
                <a:sym typeface="Bree Serif"/>
              </a:rPr>
              <a:t>DQL </a:t>
            </a:r>
            <a:r>
              <a:rPr lang="en">
                <a:latin typeface="Bree Serif"/>
                <a:ea typeface="Bree Serif"/>
                <a:cs typeface="Bree Serif"/>
                <a:sym typeface="Bree Serif"/>
              </a:rPr>
              <a:t>Conclusion: </a:t>
            </a:r>
            <a:endParaRPr>
              <a:latin typeface="Bree Serif"/>
              <a:ea typeface="Bree Serif"/>
              <a:cs typeface="Bree Serif"/>
              <a:sym typeface="Bree Serif"/>
            </a:endParaRPr>
          </a:p>
          <a:p>
            <a:pPr indent="0" lvl="0" marL="0" rtl="0" algn="l">
              <a:spcBef>
                <a:spcPts val="0"/>
              </a:spcBef>
              <a:spcAft>
                <a:spcPts val="0"/>
              </a:spcAft>
              <a:buNone/>
            </a:pPr>
            <a:r>
              <a:t/>
            </a:r>
            <a:endParaRPr>
              <a:latin typeface="Bree Serif"/>
              <a:ea typeface="Bree Serif"/>
              <a:cs typeface="Bree Serif"/>
              <a:sym typeface="Bree Serif"/>
            </a:endParaRPr>
          </a:p>
        </p:txBody>
      </p:sp>
      <p:sp>
        <p:nvSpPr>
          <p:cNvPr id="277" name="Google Shape;277;p41"/>
          <p:cNvSpPr txBox="1"/>
          <p:nvPr>
            <p:ph idx="1" type="body"/>
          </p:nvPr>
        </p:nvSpPr>
        <p:spPr>
          <a:xfrm>
            <a:off x="1143000" y="1152475"/>
            <a:ext cx="7689300" cy="1217100"/>
          </a:xfrm>
          <a:prstGeom prst="rect">
            <a:avLst/>
          </a:prstGeom>
        </p:spPr>
        <p:txBody>
          <a:bodyPr anchorCtr="0" anchor="t" bIns="91425" lIns="91425" spcFirstLastPara="1" rIns="91425" wrap="square" tIns="91425">
            <a:noAutofit/>
          </a:bodyPr>
          <a:lstStyle/>
          <a:p>
            <a:pPr indent="0" lvl="0" marL="1828800" rtl="0" algn="l">
              <a:spcBef>
                <a:spcPts val="0"/>
              </a:spcBef>
              <a:spcAft>
                <a:spcPts val="0"/>
              </a:spcAft>
              <a:buNone/>
            </a:pPr>
            <a:r>
              <a:rPr lang="en">
                <a:latin typeface="Bree Serif"/>
                <a:ea typeface="Bree Serif"/>
                <a:cs typeface="Bree Serif"/>
                <a:sym typeface="Bree Serif"/>
              </a:rPr>
              <a:t>* API for Customer Orders system</a:t>
            </a:r>
            <a:endParaRPr>
              <a:latin typeface="Bree Serif"/>
              <a:ea typeface="Bree Serif"/>
              <a:cs typeface="Bree Serif"/>
              <a:sym typeface="Bree Serif"/>
            </a:endParaRPr>
          </a:p>
          <a:p>
            <a:pPr indent="0" lvl="0" marL="1828800" rtl="0" algn="l">
              <a:spcBef>
                <a:spcPts val="1600"/>
              </a:spcBef>
              <a:spcAft>
                <a:spcPts val="0"/>
              </a:spcAft>
              <a:buNone/>
            </a:pPr>
            <a:r>
              <a:rPr lang="en">
                <a:latin typeface="Bree Serif"/>
                <a:ea typeface="Bree Serif"/>
                <a:cs typeface="Bree Serif"/>
                <a:sym typeface="Bree Serif"/>
              </a:rPr>
              <a:t>* API for Data Analyst </a:t>
            </a:r>
            <a:endParaRPr>
              <a:latin typeface="Bree Serif"/>
              <a:ea typeface="Bree Serif"/>
              <a:cs typeface="Bree Serif"/>
              <a:sym typeface="Bree Serif"/>
            </a:endParaRPr>
          </a:p>
          <a:p>
            <a:pPr indent="0" lvl="0" marL="0" rtl="0" algn="l">
              <a:spcBef>
                <a:spcPts val="1600"/>
              </a:spcBef>
              <a:spcAft>
                <a:spcPts val="1600"/>
              </a:spcAft>
              <a:buNone/>
            </a:pPr>
            <a:r>
              <a:t/>
            </a:r>
            <a:endParaRPr/>
          </a:p>
        </p:txBody>
      </p:sp>
      <p:pic>
        <p:nvPicPr>
          <p:cNvPr id="278" name="Google Shape;278;p41"/>
          <p:cNvPicPr preferRelativeResize="0"/>
          <p:nvPr/>
        </p:nvPicPr>
        <p:blipFill>
          <a:blip r:embed="rId3">
            <a:alphaModFix/>
          </a:blip>
          <a:stretch>
            <a:fillRect/>
          </a:stretch>
        </p:blipFill>
        <p:spPr>
          <a:xfrm>
            <a:off x="1184350" y="2054250"/>
            <a:ext cx="6775300" cy="2882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ctrTitle"/>
          </p:nvPr>
        </p:nvSpPr>
        <p:spPr>
          <a:xfrm>
            <a:off x="409283" y="755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latin typeface="Bree Serif"/>
                <a:ea typeface="Bree Serif"/>
                <a:cs typeface="Bree Serif"/>
                <a:sym typeface="Bree Serif"/>
              </a:rPr>
              <a:t>RoadMap</a:t>
            </a:r>
            <a:endParaRPr sz="4800">
              <a:latin typeface="Bree Serif"/>
              <a:ea typeface="Bree Serif"/>
              <a:cs typeface="Bree Serif"/>
              <a:sym typeface="Bree Serif"/>
            </a:endParaRPr>
          </a:p>
          <a:p>
            <a:pPr indent="0" lvl="0" marL="0" rtl="0" algn="ctr">
              <a:spcBef>
                <a:spcPts val="0"/>
              </a:spcBef>
              <a:spcAft>
                <a:spcPts val="0"/>
              </a:spcAft>
              <a:buNone/>
            </a:pPr>
            <a:r>
              <a:rPr lang="en" sz="4800">
                <a:latin typeface="Bree Serif"/>
                <a:ea typeface="Bree Serif"/>
                <a:cs typeface="Bree Serif"/>
                <a:sym typeface="Bree Serif"/>
              </a:rPr>
              <a:t>(keypoints)</a:t>
            </a:r>
            <a:endParaRPr sz="4800">
              <a:latin typeface="Bree Serif"/>
              <a:ea typeface="Bree Serif"/>
              <a:cs typeface="Bree Serif"/>
              <a:sym typeface="Bree Serif"/>
            </a:endParaRPr>
          </a:p>
        </p:txBody>
      </p:sp>
      <p:sp>
        <p:nvSpPr>
          <p:cNvPr id="67" name="Google Shape;67;p15"/>
          <p:cNvSpPr txBox="1"/>
          <p:nvPr>
            <p:ph idx="1" type="subTitle"/>
          </p:nvPr>
        </p:nvSpPr>
        <p:spPr>
          <a:xfrm>
            <a:off x="311700" y="2374125"/>
            <a:ext cx="8520600" cy="792600"/>
          </a:xfrm>
          <a:prstGeom prst="rect">
            <a:avLst/>
          </a:prstGeom>
        </p:spPr>
        <p:txBody>
          <a:bodyPr anchorCtr="0" anchor="t" bIns="91425" lIns="91425" spcFirstLastPara="1" rIns="91425" wrap="square" tIns="91425">
            <a:noAutofit/>
          </a:bodyPr>
          <a:lstStyle/>
          <a:p>
            <a:pPr indent="-406400" lvl="0" marL="457200" rtl="0" algn="ctr">
              <a:lnSpc>
                <a:spcPct val="115000"/>
              </a:lnSpc>
              <a:spcBef>
                <a:spcPts val="0"/>
              </a:spcBef>
              <a:spcAft>
                <a:spcPts val="0"/>
              </a:spcAft>
              <a:buSzPts val="2800"/>
              <a:buChar char="●"/>
            </a:pPr>
            <a:r>
              <a:rPr lang="en"/>
              <a:t>Approach </a:t>
            </a:r>
            <a:endParaRPr/>
          </a:p>
          <a:p>
            <a:pPr indent="-406400" lvl="0" marL="457200" rtl="0" algn="ctr">
              <a:lnSpc>
                <a:spcPct val="115000"/>
              </a:lnSpc>
              <a:spcBef>
                <a:spcPts val="0"/>
              </a:spcBef>
              <a:spcAft>
                <a:spcPts val="0"/>
              </a:spcAft>
              <a:buSzPts val="2800"/>
              <a:buChar char="●"/>
            </a:pPr>
            <a:r>
              <a:rPr lang="en"/>
              <a:t>Business logic</a:t>
            </a:r>
            <a:endParaRPr/>
          </a:p>
          <a:p>
            <a:pPr indent="-406400" lvl="0" marL="457200" rtl="0" algn="ctr">
              <a:lnSpc>
                <a:spcPct val="115000"/>
              </a:lnSpc>
              <a:spcBef>
                <a:spcPts val="0"/>
              </a:spcBef>
              <a:spcAft>
                <a:spcPts val="0"/>
              </a:spcAft>
              <a:buSzPts val="2800"/>
              <a:buChar char="●"/>
            </a:pPr>
            <a:r>
              <a:rPr lang="en"/>
              <a:t> User Case</a:t>
            </a:r>
            <a:endParaRPr/>
          </a:p>
          <a:p>
            <a:pPr indent="-406400" lvl="0" marL="457200" rtl="0" algn="ctr">
              <a:lnSpc>
                <a:spcPct val="115000"/>
              </a:lnSpc>
              <a:spcBef>
                <a:spcPts val="0"/>
              </a:spcBef>
              <a:spcAft>
                <a:spcPts val="0"/>
              </a:spcAft>
              <a:buSzPts val="2800"/>
              <a:buChar char="●"/>
            </a:pPr>
            <a:r>
              <a:rPr lang="en"/>
              <a:t>Take away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2"/>
          <p:cNvSpPr txBox="1"/>
          <p:nvPr>
            <p:ph type="ctrTitle"/>
          </p:nvPr>
        </p:nvSpPr>
        <p:spPr>
          <a:xfrm>
            <a:off x="122150" y="253475"/>
            <a:ext cx="8520600" cy="418500"/>
          </a:xfrm>
          <a:prstGeom prst="rect">
            <a:avLst/>
          </a:prstGeom>
        </p:spPr>
        <p:txBody>
          <a:bodyPr anchorCtr="0" anchor="b" bIns="91425" lIns="91425" spcFirstLastPara="1" rIns="91425" wrap="square" tIns="91425">
            <a:noAutofit/>
          </a:bodyPr>
          <a:lstStyle/>
          <a:p>
            <a:pPr indent="457200" lvl="0" marL="2286000" rtl="0" algn="l">
              <a:spcBef>
                <a:spcPts val="0"/>
              </a:spcBef>
              <a:spcAft>
                <a:spcPts val="0"/>
              </a:spcAft>
              <a:buNone/>
            </a:pPr>
            <a:r>
              <a:rPr lang="en" sz="3000">
                <a:latin typeface="Bree Serif"/>
                <a:ea typeface="Bree Serif"/>
                <a:cs typeface="Bree Serif"/>
                <a:sym typeface="Bree Serif"/>
              </a:rPr>
              <a:t>Future Goal</a:t>
            </a:r>
            <a:endParaRPr sz="3000">
              <a:latin typeface="Bree Serif"/>
              <a:ea typeface="Bree Serif"/>
              <a:cs typeface="Bree Serif"/>
              <a:sym typeface="Bree Serif"/>
            </a:endParaRPr>
          </a:p>
        </p:txBody>
      </p:sp>
      <p:sp>
        <p:nvSpPr>
          <p:cNvPr id="284" name="Google Shape;284;p42"/>
          <p:cNvSpPr txBox="1"/>
          <p:nvPr>
            <p:ph idx="1" type="subTitle"/>
          </p:nvPr>
        </p:nvSpPr>
        <p:spPr>
          <a:xfrm>
            <a:off x="156625" y="7922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ree Serif"/>
                <a:ea typeface="Bree Serif"/>
                <a:cs typeface="Bree Serif"/>
                <a:sym typeface="Bree Serif"/>
              </a:rPr>
              <a:t>* Automation (data loader sequentially)</a:t>
            </a:r>
            <a:endParaRPr>
              <a:latin typeface="Bree Serif"/>
              <a:ea typeface="Bree Serif"/>
              <a:cs typeface="Bree Serif"/>
              <a:sym typeface="Bree Serif"/>
            </a:endParaRPr>
          </a:p>
          <a:p>
            <a:pPr indent="0" lvl="0" marL="0" rtl="0" algn="l">
              <a:spcBef>
                <a:spcPts val="0"/>
              </a:spcBef>
              <a:spcAft>
                <a:spcPts val="0"/>
              </a:spcAft>
              <a:buNone/>
            </a:pPr>
            <a:r>
              <a:t/>
            </a:r>
            <a:endParaRPr>
              <a:latin typeface="Bree Serif"/>
              <a:ea typeface="Bree Serif"/>
              <a:cs typeface="Bree Serif"/>
              <a:sym typeface="Bree Serif"/>
            </a:endParaRPr>
          </a:p>
          <a:p>
            <a:pPr indent="0" lvl="0" marL="0" rtl="0" algn="l">
              <a:spcBef>
                <a:spcPts val="0"/>
              </a:spcBef>
              <a:spcAft>
                <a:spcPts val="0"/>
              </a:spcAft>
              <a:buNone/>
            </a:pPr>
            <a:r>
              <a:rPr lang="en">
                <a:latin typeface="Bree Serif"/>
                <a:ea typeface="Bree Serif"/>
                <a:cs typeface="Bree Serif"/>
                <a:sym typeface="Bree Serif"/>
              </a:rPr>
              <a:t>* </a:t>
            </a:r>
            <a:r>
              <a:rPr lang="en">
                <a:latin typeface="Bree Serif"/>
                <a:ea typeface="Bree Serif"/>
                <a:cs typeface="Bree Serif"/>
                <a:sym typeface="Bree Serif"/>
              </a:rPr>
              <a:t>Encapsulations</a:t>
            </a:r>
            <a:r>
              <a:rPr lang="en">
                <a:latin typeface="Bree Serif"/>
                <a:ea typeface="Bree Serif"/>
                <a:cs typeface="Bree Serif"/>
                <a:sym typeface="Bree Serif"/>
              </a:rPr>
              <a:t> (apis -&gt;  RESTful apis)</a:t>
            </a:r>
            <a:endParaRPr>
              <a:latin typeface="Bree Serif"/>
              <a:ea typeface="Bree Serif"/>
              <a:cs typeface="Bree Serif"/>
              <a:sym typeface="Bree Serif"/>
            </a:endParaRPr>
          </a:p>
          <a:p>
            <a:pPr indent="0" lvl="0" marL="0" rtl="0" algn="l">
              <a:spcBef>
                <a:spcPts val="0"/>
              </a:spcBef>
              <a:spcAft>
                <a:spcPts val="0"/>
              </a:spcAft>
              <a:buNone/>
            </a:pPr>
            <a:r>
              <a:t/>
            </a:r>
            <a:endParaRPr>
              <a:latin typeface="Bree Serif"/>
              <a:ea typeface="Bree Serif"/>
              <a:cs typeface="Bree Serif"/>
              <a:sym typeface="Bree Serif"/>
            </a:endParaRPr>
          </a:p>
          <a:p>
            <a:pPr indent="0" lvl="0" marL="0" rtl="0" algn="l">
              <a:spcBef>
                <a:spcPts val="0"/>
              </a:spcBef>
              <a:spcAft>
                <a:spcPts val="0"/>
              </a:spcAft>
              <a:buNone/>
            </a:pPr>
            <a:r>
              <a:rPr lang="en">
                <a:latin typeface="Bree Serif"/>
                <a:ea typeface="Bree Serif"/>
                <a:cs typeface="Bree Serif"/>
                <a:sym typeface="Bree Serif"/>
              </a:rPr>
              <a:t>* Scalability ( single user at time -&gt; Concurrent users)</a:t>
            </a:r>
            <a:endParaRPr>
              <a:latin typeface="Bree Serif"/>
              <a:ea typeface="Bree Serif"/>
              <a:cs typeface="Bree Serif"/>
              <a:sym typeface="Bree Serif"/>
            </a:endParaRPr>
          </a:p>
          <a:p>
            <a:pPr indent="0" lvl="0" marL="0" rtl="0" algn="l">
              <a:spcBef>
                <a:spcPts val="0"/>
              </a:spcBef>
              <a:spcAft>
                <a:spcPts val="0"/>
              </a:spcAft>
              <a:buNone/>
            </a:pPr>
            <a:r>
              <a:t/>
            </a:r>
            <a:endParaRPr>
              <a:latin typeface="Bree Serif"/>
              <a:ea typeface="Bree Serif"/>
              <a:cs typeface="Bree Serif"/>
              <a:sym typeface="Bree Serif"/>
            </a:endParaRPr>
          </a:p>
          <a:p>
            <a:pPr indent="0" lvl="0" marL="0" rtl="0" algn="l">
              <a:spcBef>
                <a:spcPts val="0"/>
              </a:spcBef>
              <a:spcAft>
                <a:spcPts val="0"/>
              </a:spcAft>
              <a:buNone/>
            </a:pPr>
            <a:r>
              <a:t/>
            </a:r>
            <a:endParaRPr>
              <a:latin typeface="Bree Serif"/>
              <a:ea typeface="Bree Serif"/>
              <a:cs typeface="Bree Serif"/>
              <a:sym typeface="Bree Serif"/>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3"/>
          <p:cNvSpPr txBox="1"/>
          <p:nvPr>
            <p:ph type="ctrTitle"/>
          </p:nvPr>
        </p:nvSpPr>
        <p:spPr>
          <a:xfrm>
            <a:off x="122150" y="253475"/>
            <a:ext cx="8520600" cy="418500"/>
          </a:xfrm>
          <a:prstGeom prst="rect">
            <a:avLst/>
          </a:prstGeom>
        </p:spPr>
        <p:txBody>
          <a:bodyPr anchorCtr="0" anchor="b" bIns="91425" lIns="91425" spcFirstLastPara="1" rIns="91425" wrap="square" tIns="91425">
            <a:noAutofit/>
          </a:bodyPr>
          <a:lstStyle/>
          <a:p>
            <a:pPr indent="457200" lvl="0" marL="2286000" rtl="0" algn="l">
              <a:spcBef>
                <a:spcPts val="0"/>
              </a:spcBef>
              <a:spcAft>
                <a:spcPts val="0"/>
              </a:spcAft>
              <a:buNone/>
            </a:pPr>
            <a:r>
              <a:rPr lang="en" sz="3000">
                <a:latin typeface="Bree Serif"/>
                <a:ea typeface="Bree Serif"/>
                <a:cs typeface="Bree Serif"/>
                <a:sym typeface="Bree Serif"/>
              </a:rPr>
              <a:t>Future Goal</a:t>
            </a:r>
            <a:endParaRPr sz="3000">
              <a:latin typeface="Bree Serif"/>
              <a:ea typeface="Bree Serif"/>
              <a:cs typeface="Bree Serif"/>
              <a:sym typeface="Bree Serif"/>
            </a:endParaRPr>
          </a:p>
        </p:txBody>
      </p:sp>
      <p:sp>
        <p:nvSpPr>
          <p:cNvPr id="290" name="Google Shape;290;p43"/>
          <p:cNvSpPr txBox="1"/>
          <p:nvPr>
            <p:ph idx="1" type="subTitle"/>
          </p:nvPr>
        </p:nvSpPr>
        <p:spPr>
          <a:xfrm>
            <a:off x="156625" y="7922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ree Serif"/>
                <a:ea typeface="Bree Serif"/>
                <a:cs typeface="Bree Serif"/>
                <a:sym typeface="Bree Serif"/>
              </a:rPr>
              <a:t>* Set the UnitPrice of OrderRecord to be Sale Price</a:t>
            </a:r>
            <a:endParaRPr>
              <a:latin typeface="Bree Serif"/>
              <a:ea typeface="Bree Serif"/>
              <a:cs typeface="Bree Serif"/>
              <a:sym typeface="Bree Serif"/>
            </a:endParaRPr>
          </a:p>
          <a:p>
            <a:pPr indent="457200" lvl="0" marL="0" rtl="0" algn="l">
              <a:spcBef>
                <a:spcPts val="0"/>
              </a:spcBef>
              <a:spcAft>
                <a:spcPts val="0"/>
              </a:spcAft>
              <a:buNone/>
            </a:pPr>
            <a:r>
              <a:rPr lang="en">
                <a:latin typeface="Bree Serif"/>
                <a:ea typeface="Bree Serif"/>
                <a:cs typeface="Bree Serif"/>
                <a:sym typeface="Bree Serif"/>
              </a:rPr>
              <a:t>1.Does not violate 3rd Normal Form</a:t>
            </a:r>
            <a:endParaRPr>
              <a:latin typeface="Bree Serif"/>
              <a:ea typeface="Bree Serif"/>
              <a:cs typeface="Bree Serif"/>
              <a:sym typeface="Bree Serif"/>
            </a:endParaRPr>
          </a:p>
          <a:p>
            <a:pPr indent="457200" lvl="0" marL="0" rtl="0" algn="l">
              <a:spcBef>
                <a:spcPts val="0"/>
              </a:spcBef>
              <a:spcAft>
                <a:spcPts val="0"/>
              </a:spcAft>
              <a:buNone/>
            </a:pPr>
            <a:r>
              <a:rPr lang="en">
                <a:latin typeface="Bree Serif"/>
                <a:ea typeface="Bree Serif"/>
                <a:cs typeface="Bree Serif"/>
                <a:sym typeface="Bree Serif"/>
              </a:rPr>
              <a:t>2.Meet Boyce–Codd Normal Form</a:t>
            </a:r>
            <a:endParaRPr>
              <a:latin typeface="Bree Serif"/>
              <a:ea typeface="Bree Serif"/>
              <a:cs typeface="Bree Serif"/>
              <a:sym typeface="Bree Serif"/>
            </a:endParaRPr>
          </a:p>
          <a:p>
            <a:pPr indent="457200" lvl="0" marL="0" rtl="0" algn="l">
              <a:spcBef>
                <a:spcPts val="0"/>
              </a:spcBef>
              <a:spcAft>
                <a:spcPts val="0"/>
              </a:spcAft>
              <a:buNone/>
            </a:pPr>
            <a:r>
              <a:rPr lang="en">
                <a:latin typeface="Bree Serif"/>
                <a:ea typeface="Bree Serif"/>
                <a:cs typeface="Bree Serif"/>
                <a:sym typeface="Bree Serif"/>
              </a:rPr>
              <a:t>3.Calculate Profit</a:t>
            </a:r>
            <a:endParaRPr>
              <a:latin typeface="Bree Serif"/>
              <a:ea typeface="Bree Serif"/>
              <a:cs typeface="Bree Serif"/>
              <a:sym typeface="Bree Serif"/>
            </a:endParaRPr>
          </a:p>
          <a:p>
            <a:pPr indent="0" lvl="0" marL="0" rtl="0" algn="l">
              <a:spcBef>
                <a:spcPts val="0"/>
              </a:spcBef>
              <a:spcAft>
                <a:spcPts val="0"/>
              </a:spcAft>
              <a:buNone/>
            </a:pPr>
            <a:r>
              <a:rPr lang="en">
                <a:latin typeface="Bree Serif"/>
                <a:ea typeface="Bree Serif"/>
                <a:cs typeface="Bree Serif"/>
                <a:sym typeface="Bree Serif"/>
              </a:rPr>
              <a:t> </a:t>
            </a:r>
            <a:endParaRPr>
              <a:latin typeface="Bree Serif"/>
              <a:ea typeface="Bree Serif"/>
              <a:cs typeface="Bree Serif"/>
              <a:sym typeface="Bree Serif"/>
            </a:endParaRPr>
          </a:p>
          <a:p>
            <a:pPr indent="0" lvl="0" marL="0" rtl="0" algn="l">
              <a:spcBef>
                <a:spcPts val="0"/>
              </a:spcBef>
              <a:spcAft>
                <a:spcPts val="0"/>
              </a:spcAft>
              <a:buClr>
                <a:schemeClr val="dk1"/>
              </a:buClr>
              <a:buSzPts val="1100"/>
              <a:buFont typeface="Arial"/>
              <a:buNone/>
            </a:pPr>
            <a:r>
              <a:rPr lang="en">
                <a:latin typeface="Bree Serif"/>
                <a:ea typeface="Bree Serif"/>
                <a:cs typeface="Bree Serif"/>
                <a:sym typeface="Bree Serif"/>
              </a:rPr>
              <a:t>Compare the efficieny by triggers and stored procedures</a:t>
            </a:r>
            <a:endParaRPr>
              <a:latin typeface="Bree Serif"/>
              <a:ea typeface="Bree Serif"/>
              <a:cs typeface="Bree Serif"/>
              <a:sym typeface="Bree Serif"/>
            </a:endParaRPr>
          </a:p>
          <a:p>
            <a:pPr indent="0" lvl="0" marL="0" rtl="0" algn="l">
              <a:spcBef>
                <a:spcPts val="0"/>
              </a:spcBef>
              <a:spcAft>
                <a:spcPts val="0"/>
              </a:spcAft>
              <a:buNone/>
            </a:pPr>
            <a:r>
              <a:t/>
            </a:r>
            <a:endParaRPr>
              <a:latin typeface="Bree Serif"/>
              <a:ea typeface="Bree Serif"/>
              <a:cs typeface="Bree Serif"/>
              <a:sym typeface="Bree Serif"/>
            </a:endParaRPr>
          </a:p>
          <a:p>
            <a:pPr indent="0" lvl="0" marL="914400" rtl="0" algn="l">
              <a:spcBef>
                <a:spcPts val="0"/>
              </a:spcBef>
              <a:spcAft>
                <a:spcPts val="0"/>
              </a:spcAft>
              <a:buNone/>
            </a:pPr>
            <a:r>
              <a:t/>
            </a:r>
            <a:endParaRPr>
              <a:latin typeface="Bree Serif"/>
              <a:ea typeface="Bree Serif"/>
              <a:cs typeface="Bree Serif"/>
              <a:sym typeface="Bree Serif"/>
            </a:endParaRPr>
          </a:p>
          <a:p>
            <a:pPr indent="0" lvl="0" marL="0" rtl="0" algn="l">
              <a:spcBef>
                <a:spcPts val="0"/>
              </a:spcBef>
              <a:spcAft>
                <a:spcPts val="0"/>
              </a:spcAft>
              <a:buNone/>
            </a:pPr>
            <a:r>
              <a:t/>
            </a:r>
            <a:endParaRPr>
              <a:latin typeface="Bree Serif"/>
              <a:ea typeface="Bree Serif"/>
              <a:cs typeface="Bree Serif"/>
              <a:sym typeface="Bree Serif"/>
            </a:endParaRPr>
          </a:p>
          <a:p>
            <a:pPr indent="0" lvl="0" marL="0" rtl="0" algn="l">
              <a:spcBef>
                <a:spcPts val="0"/>
              </a:spcBef>
              <a:spcAft>
                <a:spcPts val="0"/>
              </a:spcAft>
              <a:buNone/>
            </a:pPr>
            <a:r>
              <a:rPr lang="en">
                <a:latin typeface="Bree Serif"/>
                <a:ea typeface="Bree Serif"/>
                <a:cs typeface="Bree Serif"/>
                <a:sym typeface="Bree Serif"/>
              </a:rPr>
              <a:t> </a:t>
            </a:r>
            <a:endParaRPr>
              <a:latin typeface="Bree Serif"/>
              <a:ea typeface="Bree Serif"/>
              <a:cs typeface="Bree Serif"/>
              <a:sym typeface="Bree Serif"/>
            </a:endParaRPr>
          </a:p>
          <a:p>
            <a:pPr indent="0" lvl="0" marL="0" rtl="0" algn="l">
              <a:spcBef>
                <a:spcPts val="0"/>
              </a:spcBef>
              <a:spcAft>
                <a:spcPts val="0"/>
              </a:spcAft>
              <a:buNone/>
            </a:pPr>
            <a:r>
              <a:t/>
            </a:r>
            <a:endParaRPr>
              <a:latin typeface="Bree Serif"/>
              <a:ea typeface="Bree Serif"/>
              <a:cs typeface="Bree Serif"/>
              <a:sym typeface="Bree Serif"/>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Reference</a:t>
            </a:r>
            <a:endParaRPr/>
          </a:p>
        </p:txBody>
      </p:sp>
      <p:sp>
        <p:nvSpPr>
          <p:cNvPr id="296" name="Google Shape;296;p44"/>
          <p:cNvSpPr txBox="1"/>
          <p:nvPr>
            <p:ph idx="1" type="subTitle"/>
          </p:nvPr>
        </p:nvSpPr>
        <p:spPr>
          <a:xfrm>
            <a:off x="391925" y="290030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Bree Serif"/>
                <a:ea typeface="Bree Serif"/>
                <a:cs typeface="Bree Serif"/>
                <a:sym typeface="Bree Serif"/>
              </a:rPr>
              <a:t>[1]. slides2 online seller's joke : </a:t>
            </a:r>
            <a:r>
              <a:rPr lang="en" sz="1400" u="sng">
                <a:solidFill>
                  <a:schemeClr val="hlink"/>
                </a:solidFill>
                <a:latin typeface="Bree Serif"/>
                <a:ea typeface="Bree Serif"/>
                <a:cs typeface="Bree Serif"/>
                <a:sym typeface="Bree Serif"/>
                <a:hlinkClick r:id="rId3"/>
              </a:rPr>
              <a:t>https://www.kyozou.com/8-jokes-online-seller-will-love/</a:t>
            </a:r>
            <a:endParaRPr sz="1400">
              <a:latin typeface="Bree Serif"/>
              <a:ea typeface="Bree Serif"/>
              <a:cs typeface="Bree Serif"/>
              <a:sym typeface="Bree Serif"/>
            </a:endParaRPr>
          </a:p>
          <a:p>
            <a:pPr indent="0" lvl="0" marL="0" rtl="0" algn="l">
              <a:spcBef>
                <a:spcPts val="0"/>
              </a:spcBef>
              <a:spcAft>
                <a:spcPts val="0"/>
              </a:spcAft>
              <a:buNone/>
            </a:pPr>
            <a:r>
              <a:rPr lang="en" sz="1400">
                <a:latin typeface="Bree Serif"/>
                <a:ea typeface="Bree Serif"/>
                <a:cs typeface="Bree Serif"/>
                <a:sym typeface="Bree Serif"/>
              </a:rPr>
              <a:t>[2]  slides 5 AWS  </a:t>
            </a:r>
            <a:r>
              <a:rPr lang="en" sz="1100" u="sng">
                <a:solidFill>
                  <a:schemeClr val="hlink"/>
                </a:solidFill>
                <a:hlinkClick r:id="rId4"/>
              </a:rPr>
              <a:t>https://aws.amazon.com/cn/blogs/aws/three-new-aws-reference-architectures-for-e-commerce/</a:t>
            </a:r>
            <a:endParaRPr sz="1400">
              <a:latin typeface="Bree Serif"/>
              <a:ea typeface="Bree Serif"/>
              <a:cs typeface="Bree Serif"/>
              <a:sym typeface="Bree Serif"/>
            </a:endParaRPr>
          </a:p>
          <a:p>
            <a:pPr indent="0" lvl="0" marL="0" rtl="0" algn="l">
              <a:spcBef>
                <a:spcPts val="0"/>
              </a:spcBef>
              <a:spcAft>
                <a:spcPts val="0"/>
              </a:spcAft>
              <a:buNone/>
            </a:pPr>
            <a:r>
              <a:rPr lang="en" sz="1400">
                <a:latin typeface="Bree Serif"/>
                <a:ea typeface="Bree Serif"/>
                <a:cs typeface="Bree Serif"/>
                <a:sym typeface="Bree Serif"/>
              </a:rPr>
              <a:t>[3]  slides 6 Product sku &amp; description </a:t>
            </a:r>
            <a:r>
              <a:rPr lang="en" sz="1100" u="sng">
                <a:solidFill>
                  <a:schemeClr val="hlink"/>
                </a:solidFill>
                <a:hlinkClick r:id="rId5"/>
              </a:rPr>
              <a:t>https://www.bestbuy.com/site/hp-pavilion-x360-2-in-1-11-6-touch-screen-laptop-intel-pentium-4gb-memory-500gb-hard-drive-hp-finish-in-natural-silver/6237353.p?skuId=6237353</a:t>
            </a:r>
            <a:endParaRPr sz="1400">
              <a:latin typeface="Bree Serif"/>
              <a:ea typeface="Bree Serif"/>
              <a:cs typeface="Bree Serif"/>
              <a:sym typeface="Bree Serif"/>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6"/>
          <p:cNvSpPr txBox="1"/>
          <p:nvPr>
            <p:ph type="title"/>
          </p:nvPr>
        </p:nvSpPr>
        <p:spPr>
          <a:xfrm>
            <a:off x="248625" y="445025"/>
            <a:ext cx="8520600" cy="572700"/>
          </a:xfrm>
          <a:prstGeom prst="rect">
            <a:avLst/>
          </a:prstGeom>
        </p:spPr>
        <p:txBody>
          <a:bodyPr anchorCtr="0" anchor="t" bIns="91425" lIns="91425" spcFirstLastPara="1" rIns="91425" wrap="square" tIns="91425">
            <a:noAutofit/>
          </a:bodyPr>
          <a:lstStyle/>
          <a:p>
            <a:pPr indent="0" lvl="0" marL="1828800" rtl="0" algn="l">
              <a:spcBef>
                <a:spcPts val="0"/>
              </a:spcBef>
              <a:spcAft>
                <a:spcPts val="0"/>
              </a:spcAft>
              <a:buNone/>
            </a:pPr>
            <a:r>
              <a:rPr lang="en">
                <a:latin typeface="Bree Serif"/>
                <a:ea typeface="Bree Serif"/>
                <a:cs typeface="Bree Serif"/>
                <a:sym typeface="Bree Serif"/>
              </a:rPr>
              <a:t>Insights: E-commerce in 90s vs today</a:t>
            </a:r>
            <a:r>
              <a:rPr lang="en"/>
              <a:t> </a:t>
            </a:r>
            <a:endParaRPr/>
          </a:p>
        </p:txBody>
      </p:sp>
      <p:sp>
        <p:nvSpPr>
          <p:cNvPr id="73" name="Google Shape;73;p16"/>
          <p:cNvSpPr txBox="1"/>
          <p:nvPr/>
        </p:nvSpPr>
        <p:spPr>
          <a:xfrm>
            <a:off x="5646250" y="1513650"/>
            <a:ext cx="2368500" cy="2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Little did we know in the early 90s that the internet is soon going to get more important than the basic necessities of life. The silicon valley startups with a humble beginning soon became the unicorns and are now monopolizing the business. In this nostalgic 90s video, we bring to you the first ever websites of famous companies like Google, Amazon, Facebook and Apple. &#10;A look at the early websites of established behemoths like Ferrari, McDonald's and Ferrari tell you that they probably weren't too excited about the world wide web. Are we looking at a similar revolution with the advent of Machine Learning, Block-chain and Artificial Intelligence? Who knows!!! Let's wait for the future!&#10;&#10;Snacks for your brain. 'Epic IQ' is a minimal, visual &amp; engaging approach to Learning, Information &amp; Education. Solve puzzles and riddles. Learn new stuff. Prepare for tests and interviews. Have fun." id="74" name="Google Shape;74;p16" title="First Websites of Famous Companies | Google, Apple, Facebook &amp; Amazon of 90s">
            <a:hlinkClick r:id="rId3"/>
          </p:cNvPr>
          <p:cNvPicPr preferRelativeResize="0"/>
          <p:nvPr/>
        </p:nvPicPr>
        <p:blipFill>
          <a:blip r:embed="rId4">
            <a:alphaModFix/>
          </a:blip>
          <a:stretch>
            <a:fillRect/>
          </a:stretch>
        </p:blipFill>
        <p:spPr>
          <a:xfrm>
            <a:off x="152400" y="1558075"/>
            <a:ext cx="4054724" cy="3041050"/>
          </a:xfrm>
          <a:prstGeom prst="rect">
            <a:avLst/>
          </a:prstGeom>
          <a:noFill/>
          <a:ln>
            <a:noFill/>
          </a:ln>
          <a:effectLst>
            <a:outerShdw blurRad="57150" rotWithShape="0" algn="bl" dir="5400000" dist="19050">
              <a:schemeClr val="lt1">
                <a:alpha val="52000"/>
              </a:schemeClr>
            </a:outerShdw>
          </a:effectLst>
        </p:spPr>
      </p:pic>
      <p:pic>
        <p:nvPicPr>
          <p:cNvPr id="75" name="Google Shape;75;p16"/>
          <p:cNvPicPr preferRelativeResize="0"/>
          <p:nvPr/>
        </p:nvPicPr>
        <p:blipFill>
          <a:blip r:embed="rId5">
            <a:alphaModFix/>
          </a:blip>
          <a:stretch>
            <a:fillRect/>
          </a:stretch>
        </p:blipFill>
        <p:spPr>
          <a:xfrm>
            <a:off x="4359524" y="1883250"/>
            <a:ext cx="4632075" cy="23845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277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ree Serif"/>
                <a:ea typeface="Bree Serif"/>
                <a:cs typeface="Bree Serif"/>
                <a:sym typeface="Bree Serif"/>
              </a:rPr>
              <a:t>What hasn't changed. </a:t>
            </a:r>
            <a:endParaRPr>
              <a:latin typeface="Bree Serif"/>
              <a:ea typeface="Bree Serif"/>
              <a:cs typeface="Bree Serif"/>
              <a:sym typeface="Bree Serif"/>
            </a:endParaRPr>
          </a:p>
        </p:txBody>
      </p:sp>
      <p:pic>
        <p:nvPicPr>
          <p:cNvPr id="81" name="Google Shape;81;p17"/>
          <p:cNvPicPr preferRelativeResize="0"/>
          <p:nvPr/>
        </p:nvPicPr>
        <p:blipFill>
          <a:blip r:embed="rId3">
            <a:alphaModFix/>
          </a:blip>
          <a:stretch>
            <a:fillRect/>
          </a:stretch>
        </p:blipFill>
        <p:spPr>
          <a:xfrm>
            <a:off x="1014425" y="1171050"/>
            <a:ext cx="7115151" cy="36955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52075"/>
            <a:ext cx="8520600" cy="5727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lang="en">
                <a:latin typeface="Bree Serif"/>
                <a:ea typeface="Bree Serif"/>
                <a:cs typeface="Bree Serif"/>
                <a:sym typeface="Bree Serif"/>
              </a:rPr>
              <a:t>The Workflow step 1</a:t>
            </a:r>
            <a:endParaRPr>
              <a:latin typeface="Bree Serif"/>
              <a:ea typeface="Bree Serif"/>
              <a:cs typeface="Bree Serif"/>
              <a:sym typeface="Bree Serif"/>
            </a:endParaRPr>
          </a:p>
        </p:txBody>
      </p:sp>
      <p:pic>
        <p:nvPicPr>
          <p:cNvPr id="87" name="Google Shape;87;p18"/>
          <p:cNvPicPr preferRelativeResize="0"/>
          <p:nvPr/>
        </p:nvPicPr>
        <p:blipFill>
          <a:blip r:embed="rId3">
            <a:alphaModFix/>
          </a:blip>
          <a:stretch>
            <a:fillRect/>
          </a:stretch>
        </p:blipFill>
        <p:spPr>
          <a:xfrm>
            <a:off x="2196925" y="1139625"/>
            <a:ext cx="4091776" cy="3184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9"/>
          <p:cNvSpPr txBox="1"/>
          <p:nvPr>
            <p:ph type="title"/>
          </p:nvPr>
        </p:nvSpPr>
        <p:spPr>
          <a:xfrm>
            <a:off x="276450" y="430925"/>
            <a:ext cx="8520600" cy="5727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lang="en">
                <a:latin typeface="Bree Serif"/>
                <a:ea typeface="Bree Serif"/>
                <a:cs typeface="Bree Serif"/>
                <a:sym typeface="Bree Serif"/>
              </a:rPr>
              <a:t>The Workflow step 2</a:t>
            </a:r>
            <a:endParaRPr>
              <a:latin typeface="Bree Serif"/>
              <a:ea typeface="Bree Serif"/>
              <a:cs typeface="Bree Serif"/>
              <a:sym typeface="Bree Serif"/>
            </a:endParaRPr>
          </a:p>
          <a:p>
            <a:pPr indent="0" lvl="0" marL="0" rtl="0" algn="l">
              <a:spcBef>
                <a:spcPts val="0"/>
              </a:spcBef>
              <a:spcAft>
                <a:spcPts val="0"/>
              </a:spcAft>
              <a:buClr>
                <a:schemeClr val="dk1"/>
              </a:buClr>
              <a:buSzPts val="1100"/>
              <a:buFont typeface="Arial"/>
              <a:buNone/>
            </a:pPr>
            <a:r>
              <a:t/>
            </a:r>
            <a:endParaRPr/>
          </a:p>
        </p:txBody>
      </p:sp>
      <p:pic>
        <p:nvPicPr>
          <p:cNvPr id="93" name="Google Shape;93;p19"/>
          <p:cNvPicPr preferRelativeResize="0"/>
          <p:nvPr/>
        </p:nvPicPr>
        <p:blipFill rotWithShape="1">
          <a:blip r:embed="rId3">
            <a:alphaModFix/>
          </a:blip>
          <a:srcRect b="0" l="-420" r="22550" t="0"/>
          <a:stretch/>
        </p:blipFill>
        <p:spPr>
          <a:xfrm>
            <a:off x="1097175" y="1840100"/>
            <a:ext cx="6312349" cy="2060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lang="en">
                <a:latin typeface="Bree Serif"/>
                <a:ea typeface="Bree Serif"/>
                <a:cs typeface="Bree Serif"/>
                <a:sym typeface="Bree Serif"/>
              </a:rPr>
              <a:t>The Workflow step 3</a:t>
            </a:r>
            <a:endParaRPr>
              <a:latin typeface="Bree Serif"/>
              <a:ea typeface="Bree Serif"/>
              <a:cs typeface="Bree Serif"/>
              <a:sym typeface="Bree Serif"/>
            </a:endParaRPr>
          </a:p>
          <a:p>
            <a:pPr indent="0" lvl="0" marL="0" rtl="0" algn="l">
              <a:spcBef>
                <a:spcPts val="0"/>
              </a:spcBef>
              <a:spcAft>
                <a:spcPts val="0"/>
              </a:spcAft>
              <a:buClr>
                <a:schemeClr val="dk1"/>
              </a:buClr>
              <a:buSzPts val="1100"/>
              <a:buFont typeface="Arial"/>
              <a:buNone/>
            </a:pPr>
            <a:r>
              <a:t/>
            </a:r>
            <a:endParaRPr/>
          </a:p>
        </p:txBody>
      </p:sp>
      <p:pic>
        <p:nvPicPr>
          <p:cNvPr id="99" name="Google Shape;99;p20"/>
          <p:cNvPicPr preferRelativeResize="0"/>
          <p:nvPr/>
        </p:nvPicPr>
        <p:blipFill>
          <a:blip r:embed="rId3">
            <a:alphaModFix/>
          </a:blip>
          <a:stretch>
            <a:fillRect/>
          </a:stretch>
        </p:blipFill>
        <p:spPr>
          <a:xfrm>
            <a:off x="152400" y="1769400"/>
            <a:ext cx="8839199" cy="16897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506850" y="310900"/>
            <a:ext cx="8520600" cy="841800"/>
          </a:xfrm>
          <a:prstGeom prst="rect">
            <a:avLst/>
          </a:prstGeom>
        </p:spPr>
        <p:txBody>
          <a:bodyPr anchorCtr="0" anchor="ctr" bIns="91425" lIns="91425" spcFirstLastPara="1" rIns="91425" wrap="square" tIns="91425">
            <a:noAutofit/>
          </a:bodyPr>
          <a:lstStyle/>
          <a:p>
            <a:pPr indent="457200" lvl="0" marL="914400" rtl="0" algn="l">
              <a:spcBef>
                <a:spcPts val="0"/>
              </a:spcBef>
              <a:spcAft>
                <a:spcPts val="0"/>
              </a:spcAft>
              <a:buClr>
                <a:schemeClr val="dk1"/>
              </a:buClr>
              <a:buSzPts val="1100"/>
              <a:buFont typeface="Arial"/>
              <a:buNone/>
            </a:pPr>
            <a:r>
              <a:rPr lang="en"/>
              <a:t>Configured-DataTypes</a:t>
            </a:r>
            <a:endParaRPr/>
          </a:p>
        </p:txBody>
      </p:sp>
      <p:pic>
        <p:nvPicPr>
          <p:cNvPr id="105" name="Google Shape;105;p21"/>
          <p:cNvPicPr preferRelativeResize="0"/>
          <p:nvPr/>
        </p:nvPicPr>
        <p:blipFill>
          <a:blip r:embed="rId3">
            <a:alphaModFix/>
          </a:blip>
          <a:stretch>
            <a:fillRect/>
          </a:stretch>
        </p:blipFill>
        <p:spPr>
          <a:xfrm>
            <a:off x="2014413" y="1667500"/>
            <a:ext cx="5115164" cy="32947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